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256" r:id="rId3"/>
    <p:sldId id="261" r:id="rId4"/>
    <p:sldId id="258" r:id="rId5"/>
    <p:sldId id="288" r:id="rId6"/>
    <p:sldId id="265" r:id="rId7"/>
    <p:sldId id="289" r:id="rId8"/>
    <p:sldId id="266" r:id="rId9"/>
    <p:sldId id="290" r:id="rId10"/>
    <p:sldId id="267" r:id="rId11"/>
    <p:sldId id="268" r:id="rId12"/>
    <p:sldId id="269" r:id="rId13"/>
    <p:sldId id="271" r:id="rId14"/>
    <p:sldId id="272" r:id="rId15"/>
    <p:sldId id="276" r:id="rId16"/>
    <p:sldId id="273" r:id="rId17"/>
    <p:sldId id="291" r:id="rId18"/>
    <p:sldId id="274" r:id="rId19"/>
    <p:sldId id="285" r:id="rId20"/>
    <p:sldId id="286" r:id="rId21"/>
    <p:sldId id="304" r:id="rId22"/>
    <p:sldId id="259" r:id="rId23"/>
    <p:sldId id="279" r:id="rId24"/>
    <p:sldId id="302" r:id="rId25"/>
    <p:sldId id="280" r:id="rId26"/>
    <p:sldId id="292" r:id="rId27"/>
    <p:sldId id="298" r:id="rId28"/>
    <p:sldId id="263" r:id="rId29"/>
    <p:sldId id="262" r:id="rId30"/>
    <p:sldId id="277" r:id="rId31"/>
    <p:sldId id="278" r:id="rId32"/>
    <p:sldId id="275" r:id="rId33"/>
    <p:sldId id="293" r:id="rId34"/>
    <p:sldId id="305" r:id="rId35"/>
    <p:sldId id="294" r:id="rId36"/>
    <p:sldId id="295" r:id="rId37"/>
    <p:sldId id="296" r:id="rId38"/>
    <p:sldId id="297" r:id="rId39"/>
    <p:sldId id="281" r:id="rId40"/>
    <p:sldId id="260" r:id="rId41"/>
    <p:sldId id="303" r:id="rId42"/>
    <p:sldId id="270" r:id="rId43"/>
    <p:sldId id="282" r:id="rId44"/>
    <p:sldId id="283" r:id="rId45"/>
    <p:sldId id="287" r:id="rId46"/>
    <p:sldId id="284" r:id="rId47"/>
    <p:sldId id="299" r:id="rId48"/>
    <p:sldId id="300" r:id="rId49"/>
    <p:sldId id="301" r:id="rId50"/>
    <p:sldId id="306" r:id="rId5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7172EA7-FC75-4B6C-985C-37BB929EE7FA}">
          <p14:sldIdLst>
            <p14:sldId id="257"/>
            <p14:sldId id="256"/>
            <p14:sldId id="261"/>
            <p14:sldId id="258"/>
            <p14:sldId id="288"/>
            <p14:sldId id="265"/>
            <p14:sldId id="289"/>
            <p14:sldId id="266"/>
            <p14:sldId id="290"/>
            <p14:sldId id="267"/>
            <p14:sldId id="268"/>
            <p14:sldId id="269"/>
            <p14:sldId id="271"/>
            <p14:sldId id="272"/>
            <p14:sldId id="276"/>
            <p14:sldId id="273"/>
            <p14:sldId id="291"/>
            <p14:sldId id="274"/>
            <p14:sldId id="285"/>
            <p14:sldId id="286"/>
            <p14:sldId id="304"/>
            <p14:sldId id="259"/>
            <p14:sldId id="279"/>
            <p14:sldId id="302"/>
            <p14:sldId id="280"/>
            <p14:sldId id="292"/>
            <p14:sldId id="298"/>
            <p14:sldId id="263"/>
            <p14:sldId id="262"/>
            <p14:sldId id="277"/>
            <p14:sldId id="278"/>
            <p14:sldId id="275"/>
            <p14:sldId id="293"/>
            <p14:sldId id="305"/>
            <p14:sldId id="294"/>
            <p14:sldId id="295"/>
            <p14:sldId id="296"/>
            <p14:sldId id="297"/>
            <p14:sldId id="281"/>
            <p14:sldId id="260"/>
            <p14:sldId id="303"/>
            <p14:sldId id="270"/>
            <p14:sldId id="282"/>
            <p14:sldId id="283"/>
            <p14:sldId id="287"/>
            <p14:sldId id="284"/>
            <p14:sldId id="299"/>
            <p14:sldId id="300"/>
            <p14:sldId id="301"/>
            <p14:sldId id="30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a:pPr>
            <a:r>
              <a:rPr lang="ro-RO" sz="2000" i="1" dirty="0">
                <a:effectLst>
                  <a:outerShdw blurRad="38100" dist="38100" dir="2700000" algn="tl">
                    <a:srgbClr val="000000">
                      <a:alpha val="43137"/>
                    </a:srgbClr>
                  </a:outerShdw>
                </a:effectLst>
                <a:latin typeface="Arial" pitchFamily="34" charset="0"/>
                <a:cs typeface="Arial" pitchFamily="34" charset="0"/>
              </a:rPr>
              <a:t>Număr</a:t>
            </a:r>
            <a:r>
              <a:rPr lang="ro-RO" sz="2000" i="1" baseline="0" dirty="0">
                <a:effectLst>
                  <a:outerShdw blurRad="38100" dist="38100" dir="2700000" algn="tl">
                    <a:srgbClr val="000000">
                      <a:alpha val="43137"/>
                    </a:srgbClr>
                  </a:outerShdw>
                </a:effectLst>
                <a:latin typeface="Arial" pitchFamily="34" charset="0"/>
                <a:cs typeface="Arial" pitchFamily="34" charset="0"/>
              </a:rPr>
              <a:t> de prezentări ale </a:t>
            </a:r>
            <a:r>
              <a:rPr lang="ro-RO" sz="2000" i="1" baseline="0" dirty="0" err="1">
                <a:effectLst>
                  <a:outerShdw blurRad="38100" dist="38100" dir="2700000" algn="tl">
                    <a:srgbClr val="000000">
                      <a:alpha val="43137"/>
                    </a:srgbClr>
                  </a:outerShdw>
                </a:effectLst>
                <a:latin typeface="Arial" pitchFamily="34" charset="0"/>
                <a:cs typeface="Arial" pitchFamily="34" charset="0"/>
              </a:rPr>
              <a:t>deţinuţilor</a:t>
            </a:r>
            <a:r>
              <a:rPr lang="ro-RO" sz="2000" i="1" baseline="0" dirty="0">
                <a:effectLst>
                  <a:outerShdw blurRad="38100" dist="38100" dir="2700000" algn="tl">
                    <a:srgbClr val="000000">
                      <a:alpha val="43137"/>
                    </a:srgbClr>
                  </a:outerShdw>
                </a:effectLst>
                <a:latin typeface="Arial" pitchFamily="34" charset="0"/>
                <a:cs typeface="Arial" pitchFamily="34" charset="0"/>
              </a:rPr>
              <a:t> din Penitenciarul Arad la </a:t>
            </a:r>
            <a:r>
              <a:rPr lang="ro-RO" sz="2000" i="1" baseline="0" dirty="0" err="1">
                <a:effectLst>
                  <a:outerShdw blurRad="38100" dist="38100" dir="2700000" algn="tl">
                    <a:srgbClr val="000000">
                      <a:alpha val="43137"/>
                    </a:srgbClr>
                  </a:outerShdw>
                </a:effectLst>
                <a:latin typeface="Arial" pitchFamily="34" charset="0"/>
                <a:cs typeface="Arial" pitchFamily="34" charset="0"/>
              </a:rPr>
              <a:t>instanţele</a:t>
            </a:r>
            <a:r>
              <a:rPr lang="ro-RO" sz="2000" i="1" baseline="0" dirty="0">
                <a:effectLst>
                  <a:outerShdw blurRad="38100" dist="38100" dir="2700000" algn="tl">
                    <a:srgbClr val="000000">
                      <a:alpha val="43137"/>
                    </a:srgbClr>
                  </a:outerShdw>
                </a:effectLst>
                <a:latin typeface="Arial" pitchFamily="34" charset="0"/>
                <a:cs typeface="Arial" pitchFamily="34" charset="0"/>
              </a:rPr>
              <a:t> de judecată (anii 2007-2017)</a:t>
            </a:r>
            <a:endParaRPr lang="en-US" sz="2000" i="1" dirty="0">
              <a:effectLst>
                <a:outerShdw blurRad="38100" dist="38100" dir="2700000" algn="tl">
                  <a:srgbClr val="000000">
                    <a:alpha val="43137"/>
                  </a:srgbClr>
                </a:outerShdw>
              </a:effectLst>
              <a:latin typeface="Arial" pitchFamily="34" charset="0"/>
              <a:cs typeface="Arial" pitchFamily="34" charset="0"/>
            </a:endParaRPr>
          </a:p>
        </c:rich>
      </c:tx>
      <c:layout>
        <c:manualLayout>
          <c:xMode val="edge"/>
          <c:yMode val="edge"/>
          <c:x val="0.17230119986378095"/>
          <c:y val="7.5737971293593734E-2"/>
        </c:manualLayout>
      </c:layout>
      <c:overlay val="0"/>
    </c:title>
    <c:autoTitleDeleted val="0"/>
    <c:plotArea>
      <c:layout>
        <c:manualLayout>
          <c:layoutTarget val="inner"/>
          <c:xMode val="edge"/>
          <c:yMode val="edge"/>
          <c:x val="2.0522388059701493E-2"/>
          <c:y val="0.24217233888486603"/>
          <c:w val="0.95895522388059706"/>
          <c:h val="0.7259666908037653"/>
        </c:manualLayout>
      </c:layout>
      <c:lineChart>
        <c:grouping val="stacked"/>
        <c:varyColors val="0"/>
        <c:ser>
          <c:idx val="0"/>
          <c:order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val>
            <c:numRef>
              <c:f>Sheet1!$B$24:$B$34</c:f>
              <c:numCache>
                <c:formatCode>General</c:formatCode>
                <c:ptCount val="11"/>
                <c:pt idx="0">
                  <c:v>5575</c:v>
                </c:pt>
                <c:pt idx="1">
                  <c:v>4823</c:v>
                </c:pt>
                <c:pt idx="2">
                  <c:v>6190</c:v>
                </c:pt>
                <c:pt idx="3">
                  <c:v>7707</c:v>
                </c:pt>
                <c:pt idx="4">
                  <c:v>7818</c:v>
                </c:pt>
                <c:pt idx="5">
                  <c:v>6413</c:v>
                </c:pt>
                <c:pt idx="6">
                  <c:v>5872</c:v>
                </c:pt>
                <c:pt idx="7">
                  <c:v>4713</c:v>
                </c:pt>
                <c:pt idx="8">
                  <c:v>4875</c:v>
                </c:pt>
                <c:pt idx="9">
                  <c:v>4303</c:v>
                </c:pt>
                <c:pt idx="10">
                  <c:v>4395</c:v>
                </c:pt>
              </c:numCache>
            </c:numRef>
          </c:val>
          <c:smooth val="0"/>
          <c:extLst xmlns:c16r2="http://schemas.microsoft.com/office/drawing/2015/06/chart">
            <c:ext xmlns:c16="http://schemas.microsoft.com/office/drawing/2014/chart" uri="{C3380CC4-5D6E-409C-BE32-E72D297353CC}">
              <c16:uniqueId val="{00000000-AB18-4BA5-B401-5B66E685B864}"/>
            </c:ext>
          </c:extLst>
        </c:ser>
        <c:ser>
          <c:idx val="1"/>
          <c:order val="1"/>
          <c:tx>
            <c:strRef>
              <c:f>Sheet1!$A$24:$A$34</c:f>
              <c:strCache>
                <c:ptCount val="1"/>
                <c:pt idx="0">
                  <c:v>2007 2008 2009 2010 2011 2012 2013 2014 2015 2016 2017</c:v>
                </c:pt>
              </c:strCache>
            </c:strRef>
          </c:tx>
          <c:val>
            <c:numLit>
              <c:formatCode>General</c:formatCode>
              <c:ptCount val="1"/>
              <c:pt idx="0">
                <c:v>1</c:v>
              </c:pt>
            </c:numLit>
          </c:val>
          <c:smooth val="0"/>
          <c:extLst xmlns:c16r2="http://schemas.microsoft.com/office/drawing/2015/06/chart">
            <c:ext xmlns:c16="http://schemas.microsoft.com/office/drawing/2014/chart" uri="{C3380CC4-5D6E-409C-BE32-E72D297353CC}">
              <c16:uniqueId val="{00000001-AB18-4BA5-B401-5B66E685B864}"/>
            </c:ext>
          </c:extLst>
        </c:ser>
        <c:dLbls>
          <c:showLegendKey val="0"/>
          <c:showVal val="0"/>
          <c:showCatName val="0"/>
          <c:showSerName val="0"/>
          <c:showPercent val="0"/>
          <c:showBubbleSize val="0"/>
        </c:dLbls>
        <c:marker val="1"/>
        <c:smooth val="0"/>
        <c:axId val="246713936"/>
        <c:axId val="246627424"/>
      </c:lineChart>
      <c:catAx>
        <c:axId val="246713936"/>
        <c:scaling>
          <c:orientation val="minMax"/>
        </c:scaling>
        <c:delete val="1"/>
        <c:axPos val="b"/>
        <c:numFmt formatCode="General" sourceLinked="1"/>
        <c:majorTickMark val="none"/>
        <c:minorTickMark val="none"/>
        <c:tickLblPos val="none"/>
        <c:crossAx val="246627424"/>
        <c:crosses val="autoZero"/>
        <c:auto val="1"/>
        <c:lblAlgn val="ctr"/>
        <c:lblOffset val="100"/>
        <c:noMultiLvlLbl val="0"/>
      </c:catAx>
      <c:valAx>
        <c:axId val="246627424"/>
        <c:scaling>
          <c:orientation val="minMax"/>
        </c:scaling>
        <c:delete val="1"/>
        <c:axPos val="l"/>
        <c:numFmt formatCode="General" sourceLinked="1"/>
        <c:majorTickMark val="none"/>
        <c:minorTickMark val="none"/>
        <c:tickLblPos val="none"/>
        <c:crossAx val="246713936"/>
        <c:crosses val="autoZero"/>
        <c:crossBetween val="between"/>
      </c:valAx>
    </c:plotArea>
    <c:plotVisOnly val="1"/>
    <c:dispBlanksAs val="zero"/>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Efectiv</a:t>
            </a:r>
            <a:r>
              <a:rPr lang="en-US" i="1"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med</a:t>
            </a:r>
            <a:r>
              <a:rPr lang="ro-RO" i="1"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iu</a:t>
            </a:r>
            <a:r>
              <a:rPr lang="en-US" i="1"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a:t>
            </a:r>
            <a:r>
              <a:rPr lang="ro-RO" i="1" baseline="0"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ţinuţi</a:t>
            </a:r>
            <a:r>
              <a:rPr lang="ro-RO" i="1" baseline="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 an</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c:rich>
      </c:tx>
      <c:layout>
        <c:manualLayout>
          <c:xMode val="edge"/>
          <c:yMode val="edge"/>
          <c:x val="0.37885071861695752"/>
          <c:y val="4.6162284773718747E-2"/>
        </c:manualLayout>
      </c:layout>
      <c:overlay val="0"/>
    </c:title>
    <c:autoTitleDeleted val="0"/>
    <c:plotArea>
      <c:layout>
        <c:manualLayout>
          <c:layoutTarget val="inner"/>
          <c:xMode val="edge"/>
          <c:yMode val="edge"/>
          <c:x val="9.8357473834289236E-2"/>
          <c:y val="0.16694166070150321"/>
          <c:w val="0.89964886958688262"/>
          <c:h val="0.76195314681409509"/>
        </c:manualLayout>
      </c:layout>
      <c:barChart>
        <c:barDir val="col"/>
        <c:grouping val="clustered"/>
        <c:varyColors val="0"/>
        <c:ser>
          <c:idx val="1"/>
          <c:order val="0"/>
          <c:tx>
            <c:strRef>
              <c:f>Sheet1!$A$1:$A$11</c:f>
              <c:strCache>
                <c:ptCount val="1"/>
                <c:pt idx="0">
                  <c:v>2007 2008 2009 2010 2011 2012 2013 2014 2015 2016 2017</c:v>
                </c:pt>
              </c:strCache>
            </c:strRef>
          </c:tx>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Sheet1!$A$1:$A$11</c:f>
              <c:numCache>
                <c:formatCode>General</c:formatCode>
                <c:ptCount val="11"/>
                <c:pt idx="0">
                  <c:v>2007</c:v>
                </c:pt>
                <c:pt idx="1">
                  <c:v>2008</c:v>
                </c:pt>
                <c:pt idx="2">
                  <c:v>2009</c:v>
                </c:pt>
                <c:pt idx="3">
                  <c:v>2010</c:v>
                </c:pt>
                <c:pt idx="4">
                  <c:v>2011</c:v>
                </c:pt>
                <c:pt idx="5">
                  <c:v>2012</c:v>
                </c:pt>
                <c:pt idx="6">
                  <c:v>2013</c:v>
                </c:pt>
                <c:pt idx="7">
                  <c:v>2014</c:v>
                </c:pt>
                <c:pt idx="8">
                  <c:v>2015</c:v>
                </c:pt>
                <c:pt idx="9">
                  <c:v>2016</c:v>
                </c:pt>
                <c:pt idx="10">
                  <c:v>2017</c:v>
                </c:pt>
              </c:numCache>
            </c:numRef>
          </c:cat>
          <c:val>
            <c:numRef>
              <c:f>Sheet1!$C$1:$C$11</c:f>
              <c:numCache>
                <c:formatCode>General</c:formatCode>
                <c:ptCount val="11"/>
                <c:pt idx="0">
                  <c:v>1312</c:v>
                </c:pt>
                <c:pt idx="1">
                  <c:v>1072</c:v>
                </c:pt>
                <c:pt idx="2">
                  <c:v>1018</c:v>
                </c:pt>
                <c:pt idx="3">
                  <c:v>1168</c:v>
                </c:pt>
                <c:pt idx="4">
                  <c:v>1168</c:v>
                </c:pt>
                <c:pt idx="5">
                  <c:v>1082</c:v>
                </c:pt>
                <c:pt idx="6">
                  <c:v>1050</c:v>
                </c:pt>
                <c:pt idx="7">
                  <c:v>1040</c:v>
                </c:pt>
                <c:pt idx="8">
                  <c:v>1091</c:v>
                </c:pt>
                <c:pt idx="9">
                  <c:v>1090</c:v>
                </c:pt>
                <c:pt idx="10">
                  <c:v>1102</c:v>
                </c:pt>
              </c:numCache>
            </c:numRef>
          </c:val>
          <c:extLst xmlns:c16r2="http://schemas.microsoft.com/office/drawing/2015/06/chart">
            <c:ext xmlns:c16="http://schemas.microsoft.com/office/drawing/2014/chart" uri="{C3380CC4-5D6E-409C-BE32-E72D297353CC}">
              <c16:uniqueId val="{00000000-805B-496A-9AE4-74449B84A8D5}"/>
            </c:ext>
          </c:extLst>
        </c:ser>
        <c:dLbls>
          <c:showLegendKey val="0"/>
          <c:showVal val="0"/>
          <c:showCatName val="0"/>
          <c:showSerName val="0"/>
          <c:showPercent val="0"/>
          <c:showBubbleSize val="0"/>
        </c:dLbls>
        <c:gapWidth val="150"/>
        <c:axId val="286285376"/>
        <c:axId val="285557440"/>
      </c:barChart>
      <c:catAx>
        <c:axId val="286285376"/>
        <c:scaling>
          <c:orientation val="minMax"/>
        </c:scaling>
        <c:delete val="0"/>
        <c:axPos val="b"/>
        <c:numFmt formatCode="General" sourceLinked="1"/>
        <c:majorTickMark val="out"/>
        <c:minorTickMark val="none"/>
        <c:tickLblPos val="nextTo"/>
        <c:crossAx val="285557440"/>
        <c:crosses val="autoZero"/>
        <c:auto val="1"/>
        <c:lblAlgn val="ctr"/>
        <c:lblOffset val="100"/>
        <c:noMultiLvlLbl val="0"/>
      </c:catAx>
      <c:valAx>
        <c:axId val="285557440"/>
        <c:scaling>
          <c:orientation val="minMax"/>
        </c:scaling>
        <c:delete val="0"/>
        <c:axPos val="l"/>
        <c:majorGridlines/>
        <c:numFmt formatCode="General" sourceLinked="1"/>
        <c:majorTickMark val="out"/>
        <c:minorTickMark val="none"/>
        <c:tickLblPos val="nextTo"/>
        <c:crossAx val="286285376"/>
        <c:crosses val="autoZero"/>
        <c:crossBetween val="between"/>
      </c:valAx>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AD8E4F-72E2-4398-8D01-E883838A2023}" type="doc">
      <dgm:prSet loTypeId="urn:microsoft.com/office/officeart/2005/8/layout/cycle4#1" loCatId="relationship" qsTypeId="urn:microsoft.com/office/officeart/2005/8/quickstyle/simple1" qsCatId="simple" csTypeId="urn:microsoft.com/office/officeart/2005/8/colors/accent1_2" csCatId="accent1" phldr="1"/>
      <dgm:spPr/>
      <dgm:t>
        <a:bodyPr/>
        <a:lstStyle/>
        <a:p>
          <a:endParaRPr lang="ro-RO"/>
        </a:p>
      </dgm:t>
    </dgm:pt>
    <dgm:pt modelId="{BF76484A-13D7-4F2D-B320-37AE83BE50D5}">
      <dgm:prSet phldrT="[Text]" custT="1"/>
      <dgm:spPr/>
      <dgm:t>
        <a:bodyPr/>
        <a:lstStyle/>
        <a:p>
          <a:pPr algn="ctr"/>
          <a:r>
            <a:rPr lang="ro-RO" sz="1400" dirty="0" smtClean="0"/>
            <a:t>Mediu social</a:t>
          </a:r>
          <a:endParaRPr lang="ro-RO" sz="1400" dirty="0"/>
        </a:p>
      </dgm:t>
    </dgm:pt>
    <dgm:pt modelId="{688621D0-3650-4988-B7DE-4EB7A8F7E7D4}" type="parTrans" cxnId="{5A2B816D-2C41-4743-ACC7-C6F284715E78}">
      <dgm:prSet/>
      <dgm:spPr/>
      <dgm:t>
        <a:bodyPr/>
        <a:lstStyle/>
        <a:p>
          <a:pPr algn="ctr"/>
          <a:endParaRPr lang="ro-RO"/>
        </a:p>
      </dgm:t>
    </dgm:pt>
    <dgm:pt modelId="{A6359CF3-A3FD-4B6C-BCD9-1636A8736E43}" type="sibTrans" cxnId="{5A2B816D-2C41-4743-ACC7-C6F284715E78}">
      <dgm:prSet/>
      <dgm:spPr/>
      <dgm:t>
        <a:bodyPr/>
        <a:lstStyle/>
        <a:p>
          <a:pPr algn="ctr"/>
          <a:endParaRPr lang="ro-RO"/>
        </a:p>
      </dgm:t>
    </dgm:pt>
    <dgm:pt modelId="{9FFB6350-D701-43AD-83CB-BC6676C44349}">
      <dgm:prSet phldrT="[Text]"/>
      <dgm:spPr/>
      <dgm:t>
        <a:bodyPr/>
        <a:lstStyle/>
        <a:p>
          <a:pPr algn="ctr"/>
          <a:r>
            <a:rPr lang="ro-RO" dirty="0" smtClean="0"/>
            <a:t>Evaluare</a:t>
          </a:r>
          <a:endParaRPr lang="ro-RO" dirty="0"/>
        </a:p>
      </dgm:t>
    </dgm:pt>
    <dgm:pt modelId="{728BC442-92E3-4AA7-AC8B-D22FD542D3C8}" type="parTrans" cxnId="{AF528CDE-DC35-4FD2-8E25-D48AA89079DB}">
      <dgm:prSet/>
      <dgm:spPr/>
      <dgm:t>
        <a:bodyPr/>
        <a:lstStyle/>
        <a:p>
          <a:pPr algn="ctr"/>
          <a:endParaRPr lang="ro-RO"/>
        </a:p>
      </dgm:t>
    </dgm:pt>
    <dgm:pt modelId="{2E3537DD-8709-45B1-9D80-C8CD4AB5BD45}" type="sibTrans" cxnId="{AF528CDE-DC35-4FD2-8E25-D48AA89079DB}">
      <dgm:prSet/>
      <dgm:spPr/>
      <dgm:t>
        <a:bodyPr/>
        <a:lstStyle/>
        <a:p>
          <a:pPr algn="ctr"/>
          <a:endParaRPr lang="ro-RO"/>
        </a:p>
      </dgm:t>
    </dgm:pt>
    <dgm:pt modelId="{4CCB6930-852C-4F07-B0EF-3DDB07A0C48B}">
      <dgm:prSet phldrT="[Text]" custT="1"/>
      <dgm:spPr/>
      <dgm:t>
        <a:bodyPr/>
        <a:lstStyle/>
        <a:p>
          <a:pPr algn="ctr"/>
          <a:r>
            <a:rPr lang="ro-RO" sz="800" dirty="0" err="1" smtClean="0"/>
            <a:t>Caracterstici</a:t>
          </a:r>
          <a:r>
            <a:rPr lang="ro-RO" sz="800" dirty="0" smtClean="0"/>
            <a:t> personale </a:t>
          </a:r>
          <a:endParaRPr lang="ro-RO" sz="800" dirty="0"/>
        </a:p>
      </dgm:t>
    </dgm:pt>
    <dgm:pt modelId="{16BB0066-BAC5-40E4-8F06-24794985DBDE}" type="parTrans" cxnId="{7EA540A4-F3D6-4A6B-8007-7660066CC09A}">
      <dgm:prSet/>
      <dgm:spPr/>
      <dgm:t>
        <a:bodyPr/>
        <a:lstStyle/>
        <a:p>
          <a:pPr algn="ctr"/>
          <a:endParaRPr lang="ro-RO"/>
        </a:p>
      </dgm:t>
    </dgm:pt>
    <dgm:pt modelId="{9DFA084B-F81D-4332-A2A6-49632C062264}" type="sibTrans" cxnId="{7EA540A4-F3D6-4A6B-8007-7660066CC09A}">
      <dgm:prSet/>
      <dgm:spPr/>
      <dgm:t>
        <a:bodyPr/>
        <a:lstStyle/>
        <a:p>
          <a:pPr algn="ctr"/>
          <a:endParaRPr lang="ro-RO"/>
        </a:p>
      </dgm:t>
    </dgm:pt>
    <dgm:pt modelId="{60BE2528-CDF7-40C8-9771-0F6EEC4EF04E}">
      <dgm:prSet phldrT="[Text]"/>
      <dgm:spPr/>
      <dgm:t>
        <a:bodyPr/>
        <a:lstStyle/>
        <a:p>
          <a:pPr algn="ctr"/>
          <a:r>
            <a:rPr lang="ro-RO" dirty="0" smtClean="0"/>
            <a:t>Intervenție specializată </a:t>
          </a:r>
          <a:endParaRPr lang="ro-RO" dirty="0"/>
        </a:p>
      </dgm:t>
    </dgm:pt>
    <dgm:pt modelId="{C7106098-D0EE-4C3E-989E-C85F97092623}" type="parTrans" cxnId="{1C97D075-A2DD-4806-941A-D062DECF0BD3}">
      <dgm:prSet/>
      <dgm:spPr/>
      <dgm:t>
        <a:bodyPr/>
        <a:lstStyle/>
        <a:p>
          <a:pPr algn="ctr"/>
          <a:endParaRPr lang="ro-RO"/>
        </a:p>
      </dgm:t>
    </dgm:pt>
    <dgm:pt modelId="{57E01DBD-CD79-4516-976F-A1894A1B9C9E}" type="sibTrans" cxnId="{1C97D075-A2DD-4806-941A-D062DECF0BD3}">
      <dgm:prSet/>
      <dgm:spPr/>
      <dgm:t>
        <a:bodyPr/>
        <a:lstStyle/>
        <a:p>
          <a:pPr algn="ctr"/>
          <a:endParaRPr lang="ro-RO"/>
        </a:p>
      </dgm:t>
    </dgm:pt>
    <dgm:pt modelId="{795C1F3A-57B2-4AB2-AD31-0E6197BF61C5}">
      <dgm:prSet phldrT="[Text]"/>
      <dgm:spPr/>
      <dgm:t>
        <a:bodyPr/>
        <a:lstStyle/>
        <a:p>
          <a:pPr algn="ctr"/>
          <a:r>
            <a:rPr lang="ro-RO" dirty="0" smtClean="0"/>
            <a:t>Motivație</a:t>
          </a:r>
          <a:endParaRPr lang="ro-RO" dirty="0"/>
        </a:p>
      </dgm:t>
    </dgm:pt>
    <dgm:pt modelId="{2560EC48-3505-45F4-A817-4E7E8163804C}" type="parTrans" cxnId="{ABB81017-D1D7-47FA-AF33-1BF6840FE64D}">
      <dgm:prSet/>
      <dgm:spPr/>
      <dgm:t>
        <a:bodyPr/>
        <a:lstStyle/>
        <a:p>
          <a:pPr algn="ctr"/>
          <a:endParaRPr lang="ro-RO"/>
        </a:p>
      </dgm:t>
    </dgm:pt>
    <dgm:pt modelId="{7CF48333-8CBA-455C-ACF7-423322C4D854}" type="sibTrans" cxnId="{ABB81017-D1D7-47FA-AF33-1BF6840FE64D}">
      <dgm:prSet/>
      <dgm:spPr/>
      <dgm:t>
        <a:bodyPr/>
        <a:lstStyle/>
        <a:p>
          <a:pPr algn="ctr"/>
          <a:endParaRPr lang="ro-RO"/>
        </a:p>
      </dgm:t>
    </dgm:pt>
    <dgm:pt modelId="{DBF78D11-D8A7-4BBB-946A-5FA1392FD029}">
      <dgm:prSet phldrT="[Text]" custT="1"/>
      <dgm:spPr/>
      <dgm:t>
        <a:bodyPr/>
        <a:lstStyle/>
        <a:p>
          <a:pPr algn="ctr"/>
          <a:r>
            <a:rPr lang="ro-RO" sz="1100" dirty="0" smtClean="0"/>
            <a:t>Prognoză</a:t>
          </a:r>
          <a:endParaRPr lang="ro-RO" sz="1100" dirty="0"/>
        </a:p>
      </dgm:t>
    </dgm:pt>
    <dgm:pt modelId="{463BE0F5-E447-48F4-BA4B-693056052786}" type="parTrans" cxnId="{D3F11E97-13AD-448D-9FA2-AAAE45E195B2}">
      <dgm:prSet/>
      <dgm:spPr/>
      <dgm:t>
        <a:bodyPr/>
        <a:lstStyle/>
        <a:p>
          <a:pPr algn="ctr"/>
          <a:endParaRPr lang="ro-RO"/>
        </a:p>
      </dgm:t>
    </dgm:pt>
    <dgm:pt modelId="{4B5A560E-5954-483C-AFF2-F37EC4E2E5FC}" type="sibTrans" cxnId="{D3F11E97-13AD-448D-9FA2-AAAE45E195B2}">
      <dgm:prSet/>
      <dgm:spPr/>
      <dgm:t>
        <a:bodyPr/>
        <a:lstStyle/>
        <a:p>
          <a:pPr algn="ctr"/>
          <a:endParaRPr lang="ro-RO"/>
        </a:p>
      </dgm:t>
    </dgm:pt>
    <dgm:pt modelId="{CF600FC5-317B-46A5-8FCA-1E97EA7815BC}">
      <dgm:prSet phldrT="[Text]"/>
      <dgm:spPr/>
      <dgm:t>
        <a:bodyPr/>
        <a:lstStyle/>
        <a:p>
          <a:pPr algn="ctr"/>
          <a:r>
            <a:rPr lang="ro-RO" dirty="0" smtClean="0"/>
            <a:t>Nivel de instruire</a:t>
          </a:r>
          <a:endParaRPr lang="ro-RO" dirty="0"/>
        </a:p>
      </dgm:t>
    </dgm:pt>
    <dgm:pt modelId="{A4EC4A85-FB45-489F-82CF-B41372464135}" type="parTrans" cxnId="{D83E938B-49FB-45A2-9CD6-580B18D3B78B}">
      <dgm:prSet/>
      <dgm:spPr/>
      <dgm:t>
        <a:bodyPr/>
        <a:lstStyle/>
        <a:p>
          <a:pPr algn="ctr"/>
          <a:endParaRPr lang="ro-RO"/>
        </a:p>
      </dgm:t>
    </dgm:pt>
    <dgm:pt modelId="{F5BB2391-6715-4431-B659-0A156272802B}" type="sibTrans" cxnId="{D83E938B-49FB-45A2-9CD6-580B18D3B78B}">
      <dgm:prSet/>
      <dgm:spPr/>
      <dgm:t>
        <a:bodyPr/>
        <a:lstStyle/>
        <a:p>
          <a:pPr algn="ctr"/>
          <a:endParaRPr lang="ro-RO"/>
        </a:p>
      </dgm:t>
    </dgm:pt>
    <dgm:pt modelId="{AC08DD87-DC86-4E03-9DE8-22BF27AE5862}">
      <dgm:prSet phldrT="[Text]"/>
      <dgm:spPr/>
      <dgm:t>
        <a:bodyPr/>
        <a:lstStyle/>
        <a:p>
          <a:pPr algn="ctr"/>
          <a:r>
            <a:rPr lang="ro-RO" dirty="0" smtClean="0"/>
            <a:t>Negociere</a:t>
          </a:r>
          <a:endParaRPr lang="ro-RO" dirty="0"/>
        </a:p>
      </dgm:t>
    </dgm:pt>
    <dgm:pt modelId="{10DF579D-F88F-4B4F-BF2F-9B148C88A0BF}" type="parTrans" cxnId="{10B707A2-ED50-4788-8373-1AE5A5108B7F}">
      <dgm:prSet/>
      <dgm:spPr/>
      <dgm:t>
        <a:bodyPr/>
        <a:lstStyle/>
        <a:p>
          <a:pPr algn="ctr"/>
          <a:endParaRPr lang="ro-RO"/>
        </a:p>
      </dgm:t>
    </dgm:pt>
    <dgm:pt modelId="{98469112-1BDA-467E-B33A-8BC3F2444822}" type="sibTrans" cxnId="{10B707A2-ED50-4788-8373-1AE5A5108B7F}">
      <dgm:prSet/>
      <dgm:spPr/>
      <dgm:t>
        <a:bodyPr/>
        <a:lstStyle/>
        <a:p>
          <a:pPr algn="ctr"/>
          <a:endParaRPr lang="ro-RO"/>
        </a:p>
      </dgm:t>
    </dgm:pt>
    <dgm:pt modelId="{E263DE7E-DDD6-43F0-BC11-401D4CD68FD6}" type="pres">
      <dgm:prSet presAssocID="{F9AD8E4F-72E2-4398-8D01-E883838A2023}" presName="cycleMatrixDiagram" presStyleCnt="0">
        <dgm:presLayoutVars>
          <dgm:chMax val="1"/>
          <dgm:dir/>
          <dgm:animLvl val="lvl"/>
          <dgm:resizeHandles val="exact"/>
        </dgm:presLayoutVars>
      </dgm:prSet>
      <dgm:spPr/>
      <dgm:t>
        <a:bodyPr/>
        <a:lstStyle/>
        <a:p>
          <a:endParaRPr lang="en-US"/>
        </a:p>
      </dgm:t>
    </dgm:pt>
    <dgm:pt modelId="{D788758D-D8D6-4286-91AD-E16126F2832E}" type="pres">
      <dgm:prSet presAssocID="{F9AD8E4F-72E2-4398-8D01-E883838A2023}" presName="children" presStyleCnt="0"/>
      <dgm:spPr/>
    </dgm:pt>
    <dgm:pt modelId="{97BDF87A-4468-45F3-96A3-2F66B07CCF37}" type="pres">
      <dgm:prSet presAssocID="{F9AD8E4F-72E2-4398-8D01-E883838A2023}" presName="child1group" presStyleCnt="0"/>
      <dgm:spPr/>
    </dgm:pt>
    <dgm:pt modelId="{2C4AD079-47FA-4433-B642-FB368D9ED313}" type="pres">
      <dgm:prSet presAssocID="{F9AD8E4F-72E2-4398-8D01-E883838A2023}" presName="child1" presStyleLbl="bgAcc1" presStyleIdx="0" presStyleCnt="4"/>
      <dgm:spPr/>
      <dgm:t>
        <a:bodyPr/>
        <a:lstStyle/>
        <a:p>
          <a:endParaRPr lang="en-US"/>
        </a:p>
      </dgm:t>
    </dgm:pt>
    <dgm:pt modelId="{7DFEB28F-0E39-4773-8E10-E18C956F1279}" type="pres">
      <dgm:prSet presAssocID="{F9AD8E4F-72E2-4398-8D01-E883838A2023}" presName="child1Text" presStyleLbl="bgAcc1" presStyleIdx="0" presStyleCnt="4">
        <dgm:presLayoutVars>
          <dgm:bulletEnabled val="1"/>
        </dgm:presLayoutVars>
      </dgm:prSet>
      <dgm:spPr/>
      <dgm:t>
        <a:bodyPr/>
        <a:lstStyle/>
        <a:p>
          <a:endParaRPr lang="en-US"/>
        </a:p>
      </dgm:t>
    </dgm:pt>
    <dgm:pt modelId="{749305DE-483B-41A5-A724-5C4E05A73307}" type="pres">
      <dgm:prSet presAssocID="{F9AD8E4F-72E2-4398-8D01-E883838A2023}" presName="child2group" presStyleCnt="0"/>
      <dgm:spPr/>
    </dgm:pt>
    <dgm:pt modelId="{6D84C3EA-4539-418F-BA0A-50F6D5DC3168}" type="pres">
      <dgm:prSet presAssocID="{F9AD8E4F-72E2-4398-8D01-E883838A2023}" presName="child2" presStyleLbl="bgAcc1" presStyleIdx="1" presStyleCnt="4"/>
      <dgm:spPr/>
      <dgm:t>
        <a:bodyPr/>
        <a:lstStyle/>
        <a:p>
          <a:endParaRPr lang="en-US"/>
        </a:p>
      </dgm:t>
    </dgm:pt>
    <dgm:pt modelId="{EFF55CE5-BD0D-40A0-A9ED-598FD1350DB6}" type="pres">
      <dgm:prSet presAssocID="{F9AD8E4F-72E2-4398-8D01-E883838A2023}" presName="child2Text" presStyleLbl="bgAcc1" presStyleIdx="1" presStyleCnt="4">
        <dgm:presLayoutVars>
          <dgm:bulletEnabled val="1"/>
        </dgm:presLayoutVars>
      </dgm:prSet>
      <dgm:spPr/>
      <dgm:t>
        <a:bodyPr/>
        <a:lstStyle/>
        <a:p>
          <a:endParaRPr lang="en-US"/>
        </a:p>
      </dgm:t>
    </dgm:pt>
    <dgm:pt modelId="{CF8CDBD1-06BA-47A7-9C27-99D5E0A801D3}" type="pres">
      <dgm:prSet presAssocID="{F9AD8E4F-72E2-4398-8D01-E883838A2023}" presName="child3group" presStyleCnt="0"/>
      <dgm:spPr/>
    </dgm:pt>
    <dgm:pt modelId="{FE04EE9A-480E-401A-9846-D3C8A44775B3}" type="pres">
      <dgm:prSet presAssocID="{F9AD8E4F-72E2-4398-8D01-E883838A2023}" presName="child3" presStyleLbl="bgAcc1" presStyleIdx="2" presStyleCnt="4"/>
      <dgm:spPr/>
      <dgm:t>
        <a:bodyPr/>
        <a:lstStyle/>
        <a:p>
          <a:endParaRPr lang="ro-RO"/>
        </a:p>
      </dgm:t>
    </dgm:pt>
    <dgm:pt modelId="{48DFB9B0-EE6E-42AF-96F6-C32DF88EDBC0}" type="pres">
      <dgm:prSet presAssocID="{F9AD8E4F-72E2-4398-8D01-E883838A2023}" presName="child3Text" presStyleLbl="bgAcc1" presStyleIdx="2" presStyleCnt="4">
        <dgm:presLayoutVars>
          <dgm:bulletEnabled val="1"/>
        </dgm:presLayoutVars>
      </dgm:prSet>
      <dgm:spPr/>
      <dgm:t>
        <a:bodyPr/>
        <a:lstStyle/>
        <a:p>
          <a:endParaRPr lang="ro-RO"/>
        </a:p>
      </dgm:t>
    </dgm:pt>
    <dgm:pt modelId="{E141AF51-A45C-438C-811A-4B124921D6FC}" type="pres">
      <dgm:prSet presAssocID="{F9AD8E4F-72E2-4398-8D01-E883838A2023}" presName="child4group" presStyleCnt="0"/>
      <dgm:spPr/>
    </dgm:pt>
    <dgm:pt modelId="{C9C74298-F539-4758-A385-7FD2518E985B}" type="pres">
      <dgm:prSet presAssocID="{F9AD8E4F-72E2-4398-8D01-E883838A2023}" presName="child4" presStyleLbl="bgAcc1" presStyleIdx="3" presStyleCnt="4"/>
      <dgm:spPr/>
      <dgm:t>
        <a:bodyPr/>
        <a:lstStyle/>
        <a:p>
          <a:endParaRPr lang="ro-RO"/>
        </a:p>
      </dgm:t>
    </dgm:pt>
    <dgm:pt modelId="{9C61E5AC-862B-456D-8507-E4C3FF5400F3}" type="pres">
      <dgm:prSet presAssocID="{F9AD8E4F-72E2-4398-8D01-E883838A2023}" presName="child4Text" presStyleLbl="bgAcc1" presStyleIdx="3" presStyleCnt="4">
        <dgm:presLayoutVars>
          <dgm:bulletEnabled val="1"/>
        </dgm:presLayoutVars>
      </dgm:prSet>
      <dgm:spPr/>
      <dgm:t>
        <a:bodyPr/>
        <a:lstStyle/>
        <a:p>
          <a:endParaRPr lang="ro-RO"/>
        </a:p>
      </dgm:t>
    </dgm:pt>
    <dgm:pt modelId="{AE3B706F-B1AB-4919-9C80-2D4479373FEB}" type="pres">
      <dgm:prSet presAssocID="{F9AD8E4F-72E2-4398-8D01-E883838A2023}" presName="childPlaceholder" presStyleCnt="0"/>
      <dgm:spPr/>
    </dgm:pt>
    <dgm:pt modelId="{17805B27-F12B-4377-A949-C0579168A232}" type="pres">
      <dgm:prSet presAssocID="{F9AD8E4F-72E2-4398-8D01-E883838A2023}" presName="circle" presStyleCnt="0"/>
      <dgm:spPr/>
    </dgm:pt>
    <dgm:pt modelId="{61526C3B-5585-4628-B8F6-132C4A3C00F2}" type="pres">
      <dgm:prSet presAssocID="{F9AD8E4F-72E2-4398-8D01-E883838A2023}" presName="quadrant1" presStyleLbl="node1" presStyleIdx="0" presStyleCnt="4" custLinFactNeighborX="-2338" custLinFactNeighborY="1270">
        <dgm:presLayoutVars>
          <dgm:chMax val="1"/>
          <dgm:bulletEnabled val="1"/>
        </dgm:presLayoutVars>
      </dgm:prSet>
      <dgm:spPr/>
      <dgm:t>
        <a:bodyPr/>
        <a:lstStyle/>
        <a:p>
          <a:endParaRPr lang="en-US"/>
        </a:p>
      </dgm:t>
    </dgm:pt>
    <dgm:pt modelId="{136B5C6C-37A6-4BDC-9ADB-E4F41D8F090D}" type="pres">
      <dgm:prSet presAssocID="{F9AD8E4F-72E2-4398-8D01-E883838A2023}" presName="quadrant2" presStyleLbl="node1" presStyleIdx="1" presStyleCnt="4">
        <dgm:presLayoutVars>
          <dgm:chMax val="1"/>
          <dgm:bulletEnabled val="1"/>
        </dgm:presLayoutVars>
      </dgm:prSet>
      <dgm:spPr/>
      <dgm:t>
        <a:bodyPr/>
        <a:lstStyle/>
        <a:p>
          <a:endParaRPr lang="en-US"/>
        </a:p>
      </dgm:t>
    </dgm:pt>
    <dgm:pt modelId="{08AB5596-EE33-4DF6-BAB1-B2EE64F8CE1E}" type="pres">
      <dgm:prSet presAssocID="{F9AD8E4F-72E2-4398-8D01-E883838A2023}" presName="quadrant3" presStyleLbl="node1" presStyleIdx="2" presStyleCnt="4">
        <dgm:presLayoutVars>
          <dgm:chMax val="1"/>
          <dgm:bulletEnabled val="1"/>
        </dgm:presLayoutVars>
      </dgm:prSet>
      <dgm:spPr/>
      <dgm:t>
        <a:bodyPr/>
        <a:lstStyle/>
        <a:p>
          <a:endParaRPr lang="en-US"/>
        </a:p>
      </dgm:t>
    </dgm:pt>
    <dgm:pt modelId="{0EAF98CC-6F58-4046-B097-3023E50D7168}" type="pres">
      <dgm:prSet presAssocID="{F9AD8E4F-72E2-4398-8D01-E883838A2023}" presName="quadrant4" presStyleLbl="node1" presStyleIdx="3" presStyleCnt="4">
        <dgm:presLayoutVars>
          <dgm:chMax val="1"/>
          <dgm:bulletEnabled val="1"/>
        </dgm:presLayoutVars>
      </dgm:prSet>
      <dgm:spPr/>
      <dgm:t>
        <a:bodyPr/>
        <a:lstStyle/>
        <a:p>
          <a:endParaRPr lang="en-US"/>
        </a:p>
      </dgm:t>
    </dgm:pt>
    <dgm:pt modelId="{3D3BC823-261B-47D3-BE88-9CF1CB24F420}" type="pres">
      <dgm:prSet presAssocID="{F9AD8E4F-72E2-4398-8D01-E883838A2023}" presName="quadrantPlaceholder" presStyleCnt="0"/>
      <dgm:spPr/>
    </dgm:pt>
    <dgm:pt modelId="{EA17A5BC-E937-4723-92FF-505AC7B7BFA3}" type="pres">
      <dgm:prSet presAssocID="{F9AD8E4F-72E2-4398-8D01-E883838A2023}" presName="center1" presStyleLbl="fgShp" presStyleIdx="0" presStyleCnt="2"/>
      <dgm:spPr/>
    </dgm:pt>
    <dgm:pt modelId="{19199C1E-FA49-43E6-A391-8EBFFB1D2238}" type="pres">
      <dgm:prSet presAssocID="{F9AD8E4F-72E2-4398-8D01-E883838A2023}" presName="center2" presStyleLbl="fgShp" presStyleIdx="1" presStyleCnt="2"/>
      <dgm:spPr/>
    </dgm:pt>
  </dgm:ptLst>
  <dgm:cxnLst>
    <dgm:cxn modelId="{ABB81017-D1D7-47FA-AF33-1BF6840FE64D}" srcId="{F9AD8E4F-72E2-4398-8D01-E883838A2023}" destId="{795C1F3A-57B2-4AB2-AD31-0E6197BF61C5}" srcOrd="2" destOrd="0" parTransId="{2560EC48-3505-45F4-A817-4E7E8163804C}" sibTransId="{7CF48333-8CBA-455C-ACF7-423322C4D854}"/>
    <dgm:cxn modelId="{06AE66FB-9A7E-4127-B34C-8DCFC655708A}" type="presOf" srcId="{DBF78D11-D8A7-4BBB-946A-5FA1392FD029}" destId="{48DFB9B0-EE6E-42AF-96F6-C32DF88EDBC0}" srcOrd="1" destOrd="0" presId="urn:microsoft.com/office/officeart/2005/8/layout/cycle4#1"/>
    <dgm:cxn modelId="{D377FA03-80B5-48DB-A72B-9B0F158EC8B5}" type="presOf" srcId="{CF600FC5-317B-46A5-8FCA-1E97EA7815BC}" destId="{0EAF98CC-6F58-4046-B097-3023E50D7168}" srcOrd="0" destOrd="0" presId="urn:microsoft.com/office/officeart/2005/8/layout/cycle4#1"/>
    <dgm:cxn modelId="{D3F11E97-13AD-448D-9FA2-AAAE45E195B2}" srcId="{795C1F3A-57B2-4AB2-AD31-0E6197BF61C5}" destId="{DBF78D11-D8A7-4BBB-946A-5FA1392FD029}" srcOrd="0" destOrd="0" parTransId="{463BE0F5-E447-48F4-BA4B-693056052786}" sibTransId="{4B5A560E-5954-483C-AFF2-F37EC4E2E5FC}"/>
    <dgm:cxn modelId="{F482C118-2BBB-4922-BA9A-63AAF6F104EF}" type="presOf" srcId="{9FFB6350-D701-43AD-83CB-BC6676C44349}" destId="{2C4AD079-47FA-4433-B642-FB368D9ED313}" srcOrd="0" destOrd="0" presId="urn:microsoft.com/office/officeart/2005/8/layout/cycle4#1"/>
    <dgm:cxn modelId="{7A3BF073-A38C-40D6-B821-5565BB48B59B}" type="presOf" srcId="{795C1F3A-57B2-4AB2-AD31-0E6197BF61C5}" destId="{08AB5596-EE33-4DF6-BAB1-B2EE64F8CE1E}" srcOrd="0" destOrd="0" presId="urn:microsoft.com/office/officeart/2005/8/layout/cycle4#1"/>
    <dgm:cxn modelId="{D769C39F-7074-47D2-978C-AA5023444DAB}" type="presOf" srcId="{9FFB6350-D701-43AD-83CB-BC6676C44349}" destId="{7DFEB28F-0E39-4773-8E10-E18C956F1279}" srcOrd="1" destOrd="0" presId="urn:microsoft.com/office/officeart/2005/8/layout/cycle4#1"/>
    <dgm:cxn modelId="{EB2DA572-FBBF-4494-9DDE-750F1393B9F3}" type="presOf" srcId="{DBF78D11-D8A7-4BBB-946A-5FA1392FD029}" destId="{FE04EE9A-480E-401A-9846-D3C8A44775B3}" srcOrd="0" destOrd="0" presId="urn:microsoft.com/office/officeart/2005/8/layout/cycle4#1"/>
    <dgm:cxn modelId="{10B707A2-ED50-4788-8373-1AE5A5108B7F}" srcId="{CF600FC5-317B-46A5-8FCA-1E97EA7815BC}" destId="{AC08DD87-DC86-4E03-9DE8-22BF27AE5862}" srcOrd="0" destOrd="0" parTransId="{10DF579D-F88F-4B4F-BF2F-9B148C88A0BF}" sibTransId="{98469112-1BDA-467E-B33A-8BC3F2444822}"/>
    <dgm:cxn modelId="{86453D26-9BB8-4257-8CBC-C6EF2784B05B}" type="presOf" srcId="{AC08DD87-DC86-4E03-9DE8-22BF27AE5862}" destId="{9C61E5AC-862B-456D-8507-E4C3FF5400F3}" srcOrd="1" destOrd="0" presId="urn:microsoft.com/office/officeart/2005/8/layout/cycle4#1"/>
    <dgm:cxn modelId="{0FC77A18-4C74-4A55-A30D-F733D9859104}" type="presOf" srcId="{60BE2528-CDF7-40C8-9771-0F6EEC4EF04E}" destId="{EFF55CE5-BD0D-40A0-A9ED-598FD1350DB6}" srcOrd="1" destOrd="0" presId="urn:microsoft.com/office/officeart/2005/8/layout/cycle4#1"/>
    <dgm:cxn modelId="{44D9A477-C2D4-4E5E-8DDC-9769C48F81D7}" type="presOf" srcId="{AC08DD87-DC86-4E03-9DE8-22BF27AE5862}" destId="{C9C74298-F539-4758-A385-7FD2518E985B}" srcOrd="0" destOrd="0" presId="urn:microsoft.com/office/officeart/2005/8/layout/cycle4#1"/>
    <dgm:cxn modelId="{AF528CDE-DC35-4FD2-8E25-D48AA89079DB}" srcId="{BF76484A-13D7-4F2D-B320-37AE83BE50D5}" destId="{9FFB6350-D701-43AD-83CB-BC6676C44349}" srcOrd="0" destOrd="0" parTransId="{728BC442-92E3-4AA7-AC8B-D22FD542D3C8}" sibTransId="{2E3537DD-8709-45B1-9D80-C8CD4AB5BD45}"/>
    <dgm:cxn modelId="{7EA540A4-F3D6-4A6B-8007-7660066CC09A}" srcId="{F9AD8E4F-72E2-4398-8D01-E883838A2023}" destId="{4CCB6930-852C-4F07-B0EF-3DDB07A0C48B}" srcOrd="1" destOrd="0" parTransId="{16BB0066-BAC5-40E4-8F06-24794985DBDE}" sibTransId="{9DFA084B-F81D-4332-A2A6-49632C062264}"/>
    <dgm:cxn modelId="{1A125B88-FC65-4485-A493-057631BF6758}" type="presOf" srcId="{4CCB6930-852C-4F07-B0EF-3DDB07A0C48B}" destId="{136B5C6C-37A6-4BDC-9ADB-E4F41D8F090D}" srcOrd="0" destOrd="0" presId="urn:microsoft.com/office/officeart/2005/8/layout/cycle4#1"/>
    <dgm:cxn modelId="{5A2B816D-2C41-4743-ACC7-C6F284715E78}" srcId="{F9AD8E4F-72E2-4398-8D01-E883838A2023}" destId="{BF76484A-13D7-4F2D-B320-37AE83BE50D5}" srcOrd="0" destOrd="0" parTransId="{688621D0-3650-4988-B7DE-4EB7A8F7E7D4}" sibTransId="{A6359CF3-A3FD-4B6C-BCD9-1636A8736E43}"/>
    <dgm:cxn modelId="{1C97D075-A2DD-4806-941A-D062DECF0BD3}" srcId="{4CCB6930-852C-4F07-B0EF-3DDB07A0C48B}" destId="{60BE2528-CDF7-40C8-9771-0F6EEC4EF04E}" srcOrd="0" destOrd="0" parTransId="{C7106098-D0EE-4C3E-989E-C85F97092623}" sibTransId="{57E01DBD-CD79-4516-976F-A1894A1B9C9E}"/>
    <dgm:cxn modelId="{D5217075-0385-447D-962A-F4FFC524BD20}" type="presOf" srcId="{F9AD8E4F-72E2-4398-8D01-E883838A2023}" destId="{E263DE7E-DDD6-43F0-BC11-401D4CD68FD6}" srcOrd="0" destOrd="0" presId="urn:microsoft.com/office/officeart/2005/8/layout/cycle4#1"/>
    <dgm:cxn modelId="{6F3BF974-9D05-4EF8-B0FD-4162E3203273}" type="presOf" srcId="{BF76484A-13D7-4F2D-B320-37AE83BE50D5}" destId="{61526C3B-5585-4628-B8F6-132C4A3C00F2}" srcOrd="0" destOrd="0" presId="urn:microsoft.com/office/officeart/2005/8/layout/cycle4#1"/>
    <dgm:cxn modelId="{D83E938B-49FB-45A2-9CD6-580B18D3B78B}" srcId="{F9AD8E4F-72E2-4398-8D01-E883838A2023}" destId="{CF600FC5-317B-46A5-8FCA-1E97EA7815BC}" srcOrd="3" destOrd="0" parTransId="{A4EC4A85-FB45-489F-82CF-B41372464135}" sibTransId="{F5BB2391-6715-4431-B659-0A156272802B}"/>
    <dgm:cxn modelId="{246F2F98-B381-4B8B-9807-128A779ED61D}" type="presOf" srcId="{60BE2528-CDF7-40C8-9771-0F6EEC4EF04E}" destId="{6D84C3EA-4539-418F-BA0A-50F6D5DC3168}" srcOrd="0" destOrd="0" presId="urn:microsoft.com/office/officeart/2005/8/layout/cycle4#1"/>
    <dgm:cxn modelId="{4EE09ADB-B05D-49C6-BBDD-97A0AEBEA900}" type="presParOf" srcId="{E263DE7E-DDD6-43F0-BC11-401D4CD68FD6}" destId="{D788758D-D8D6-4286-91AD-E16126F2832E}" srcOrd="0" destOrd="0" presId="urn:microsoft.com/office/officeart/2005/8/layout/cycle4#1"/>
    <dgm:cxn modelId="{E28E70AB-1E4A-4D7B-9C3E-67EC71E3514E}" type="presParOf" srcId="{D788758D-D8D6-4286-91AD-E16126F2832E}" destId="{97BDF87A-4468-45F3-96A3-2F66B07CCF37}" srcOrd="0" destOrd="0" presId="urn:microsoft.com/office/officeart/2005/8/layout/cycle4#1"/>
    <dgm:cxn modelId="{5D1A3605-ACFE-4ECE-BE80-B17868536C11}" type="presParOf" srcId="{97BDF87A-4468-45F3-96A3-2F66B07CCF37}" destId="{2C4AD079-47FA-4433-B642-FB368D9ED313}" srcOrd="0" destOrd="0" presId="urn:microsoft.com/office/officeart/2005/8/layout/cycle4#1"/>
    <dgm:cxn modelId="{867734E7-ADA5-44DA-81C3-655B885D062B}" type="presParOf" srcId="{97BDF87A-4468-45F3-96A3-2F66B07CCF37}" destId="{7DFEB28F-0E39-4773-8E10-E18C956F1279}" srcOrd="1" destOrd="0" presId="urn:microsoft.com/office/officeart/2005/8/layout/cycle4#1"/>
    <dgm:cxn modelId="{8D38BC9C-D8B9-412A-B301-43A24036C9B3}" type="presParOf" srcId="{D788758D-D8D6-4286-91AD-E16126F2832E}" destId="{749305DE-483B-41A5-A724-5C4E05A73307}" srcOrd="1" destOrd="0" presId="urn:microsoft.com/office/officeart/2005/8/layout/cycle4#1"/>
    <dgm:cxn modelId="{1EA8518B-177E-43B7-AB2A-E5F134900881}" type="presParOf" srcId="{749305DE-483B-41A5-A724-5C4E05A73307}" destId="{6D84C3EA-4539-418F-BA0A-50F6D5DC3168}" srcOrd="0" destOrd="0" presId="urn:microsoft.com/office/officeart/2005/8/layout/cycle4#1"/>
    <dgm:cxn modelId="{F070059C-732C-4AD2-ABD7-3E23F11DF1BA}" type="presParOf" srcId="{749305DE-483B-41A5-A724-5C4E05A73307}" destId="{EFF55CE5-BD0D-40A0-A9ED-598FD1350DB6}" srcOrd="1" destOrd="0" presId="urn:microsoft.com/office/officeart/2005/8/layout/cycle4#1"/>
    <dgm:cxn modelId="{D57585FB-4E50-4476-BD7B-3510BD011507}" type="presParOf" srcId="{D788758D-D8D6-4286-91AD-E16126F2832E}" destId="{CF8CDBD1-06BA-47A7-9C27-99D5E0A801D3}" srcOrd="2" destOrd="0" presId="urn:microsoft.com/office/officeart/2005/8/layout/cycle4#1"/>
    <dgm:cxn modelId="{D0514992-AFC4-4B50-93C2-442A1AF116EE}" type="presParOf" srcId="{CF8CDBD1-06BA-47A7-9C27-99D5E0A801D3}" destId="{FE04EE9A-480E-401A-9846-D3C8A44775B3}" srcOrd="0" destOrd="0" presId="urn:microsoft.com/office/officeart/2005/8/layout/cycle4#1"/>
    <dgm:cxn modelId="{E7070EED-D6EA-498E-B93B-F129C6E47A2C}" type="presParOf" srcId="{CF8CDBD1-06BA-47A7-9C27-99D5E0A801D3}" destId="{48DFB9B0-EE6E-42AF-96F6-C32DF88EDBC0}" srcOrd="1" destOrd="0" presId="urn:microsoft.com/office/officeart/2005/8/layout/cycle4#1"/>
    <dgm:cxn modelId="{746C4745-AE5D-46CE-87C2-72A2649BED41}" type="presParOf" srcId="{D788758D-D8D6-4286-91AD-E16126F2832E}" destId="{E141AF51-A45C-438C-811A-4B124921D6FC}" srcOrd="3" destOrd="0" presId="urn:microsoft.com/office/officeart/2005/8/layout/cycle4#1"/>
    <dgm:cxn modelId="{B36BE9D9-BEEE-42EB-9569-27DFB05F74C1}" type="presParOf" srcId="{E141AF51-A45C-438C-811A-4B124921D6FC}" destId="{C9C74298-F539-4758-A385-7FD2518E985B}" srcOrd="0" destOrd="0" presId="urn:microsoft.com/office/officeart/2005/8/layout/cycle4#1"/>
    <dgm:cxn modelId="{73741238-7D51-4D9D-9E04-1588A2DAD3E7}" type="presParOf" srcId="{E141AF51-A45C-438C-811A-4B124921D6FC}" destId="{9C61E5AC-862B-456D-8507-E4C3FF5400F3}" srcOrd="1" destOrd="0" presId="urn:microsoft.com/office/officeart/2005/8/layout/cycle4#1"/>
    <dgm:cxn modelId="{6DF1CE42-64E6-4946-A7A2-59D594E7043F}" type="presParOf" srcId="{D788758D-D8D6-4286-91AD-E16126F2832E}" destId="{AE3B706F-B1AB-4919-9C80-2D4479373FEB}" srcOrd="4" destOrd="0" presId="urn:microsoft.com/office/officeart/2005/8/layout/cycle4#1"/>
    <dgm:cxn modelId="{EAFDFF81-9E41-4FF8-8501-5194FFA34B9C}" type="presParOf" srcId="{E263DE7E-DDD6-43F0-BC11-401D4CD68FD6}" destId="{17805B27-F12B-4377-A949-C0579168A232}" srcOrd="1" destOrd="0" presId="urn:microsoft.com/office/officeart/2005/8/layout/cycle4#1"/>
    <dgm:cxn modelId="{B73CF284-5342-456B-8C97-E4BE298BBFF2}" type="presParOf" srcId="{17805B27-F12B-4377-A949-C0579168A232}" destId="{61526C3B-5585-4628-B8F6-132C4A3C00F2}" srcOrd="0" destOrd="0" presId="urn:microsoft.com/office/officeart/2005/8/layout/cycle4#1"/>
    <dgm:cxn modelId="{A9A4BC7A-07EF-4040-A98E-5A1B3D1B2215}" type="presParOf" srcId="{17805B27-F12B-4377-A949-C0579168A232}" destId="{136B5C6C-37A6-4BDC-9ADB-E4F41D8F090D}" srcOrd="1" destOrd="0" presId="urn:microsoft.com/office/officeart/2005/8/layout/cycle4#1"/>
    <dgm:cxn modelId="{29519016-5461-408F-AF3E-228A0DCF178A}" type="presParOf" srcId="{17805B27-F12B-4377-A949-C0579168A232}" destId="{08AB5596-EE33-4DF6-BAB1-B2EE64F8CE1E}" srcOrd="2" destOrd="0" presId="urn:microsoft.com/office/officeart/2005/8/layout/cycle4#1"/>
    <dgm:cxn modelId="{3621CE0B-E606-4081-8468-AAC351AB7856}" type="presParOf" srcId="{17805B27-F12B-4377-A949-C0579168A232}" destId="{0EAF98CC-6F58-4046-B097-3023E50D7168}" srcOrd="3" destOrd="0" presId="urn:microsoft.com/office/officeart/2005/8/layout/cycle4#1"/>
    <dgm:cxn modelId="{E3B4B068-1D1C-4A4A-B2B8-E37E07EBD609}" type="presParOf" srcId="{17805B27-F12B-4377-A949-C0579168A232}" destId="{3D3BC823-261B-47D3-BE88-9CF1CB24F420}" srcOrd="4" destOrd="0" presId="urn:microsoft.com/office/officeart/2005/8/layout/cycle4#1"/>
    <dgm:cxn modelId="{90CBF695-CCB1-4523-ACB5-29A63311D764}" type="presParOf" srcId="{E263DE7E-DDD6-43F0-BC11-401D4CD68FD6}" destId="{EA17A5BC-E937-4723-92FF-505AC7B7BFA3}" srcOrd="2" destOrd="0" presId="urn:microsoft.com/office/officeart/2005/8/layout/cycle4#1"/>
    <dgm:cxn modelId="{9290C567-3BEC-4488-9FE3-ECB19889B31A}" type="presParOf" srcId="{E263DE7E-DDD6-43F0-BC11-401D4CD68FD6}" destId="{19199C1E-FA49-43E6-A391-8EBFFB1D2238}" srcOrd="3" destOrd="0" presId="urn:microsoft.com/office/officeart/2005/8/layout/cycle4#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B69F502-608B-419D-A828-0538E7E7C55F}" type="datetimeFigureOut">
              <a:rPr lang="ro-RO" smtClean="0"/>
              <a:t>17.07.2018</a:t>
            </a:fld>
            <a:endParaRPr lang="ro-RO"/>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6A73DE6B-435C-4E35-9017-2BA99F7ABA65}" type="slidenum">
              <a:rPr lang="ro-RO" smtClean="0"/>
              <a:t>‹#›</a:t>
            </a:fld>
            <a:endParaRPr lang="ro-RO"/>
          </a:p>
        </p:txBody>
      </p:sp>
    </p:spTree>
    <p:extLst>
      <p:ext uri="{BB962C8B-B14F-4D97-AF65-F5344CB8AC3E}">
        <p14:creationId xmlns:p14="http://schemas.microsoft.com/office/powerpoint/2010/main" val="2983598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1A077F2-2996-46B1-B32A-EBC471ADA869}" type="datetime1">
              <a:rPr lang="en-US" smtClean="0"/>
              <a:t>7/17/2018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405226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54A9BC-7A43-423D-A486-83DACFA6BB66}" type="datetime1">
              <a:rPr lang="en-US" smtClean="0"/>
              <a:t>7/17/2018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1063006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2E22EE0-FB34-4198-ABEE-B54A92010FE4}" type="datetime1">
              <a:rPr lang="en-US" smtClean="0"/>
              <a:t>7/17/2018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377829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C3A355-47D3-43DB-A34A-4683771E7BF5}" type="datetime1">
              <a:rPr lang="en-US" smtClean="0"/>
              <a:t>7/17/2018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1739799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02B3CE-9394-46C3-AA34-2D7392D145C7}" type="datetime1">
              <a:rPr lang="en-US" smtClean="0"/>
              <a:t>7/17/2018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3280330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456B77-2BB1-492E-B1DD-822FCA4E62CA}" type="datetime1">
              <a:rPr lang="en-US" smtClean="0"/>
              <a:t>7/17/2018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4210854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A0F26D-E758-4E9F-80F7-F54723C219EC}" type="datetime1">
              <a:rPr lang="en-US" smtClean="0"/>
              <a:t>7/17/2018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1755511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738B3F1-0F41-44B1-99A9-43DB7B6122C6}" type="datetime1">
              <a:rPr lang="en-US" smtClean="0"/>
              <a:t>7/17/2018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3374908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F1ABE31-13FF-494A-A435-11FABE7B4081}" type="datetime1">
              <a:rPr lang="en-US" smtClean="0"/>
              <a:t>7/17/2018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102904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9637C24-0A2D-427C-B5F7-606AE6EA6FEC}" type="datetime1">
              <a:rPr lang="en-US" smtClean="0"/>
              <a:t>7/17/2018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1477358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635A75-4A52-4FF1-885B-083AA9B55F1C}" type="datetime1">
              <a:rPr lang="en-US" smtClean="0"/>
              <a:t>7/17/2018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E8CB3-EDA8-4B07-B4EA-AA2642876B92}" type="slidenum">
              <a:rPr lang="en-US" smtClean="0"/>
              <a:t>‹#›</a:t>
            </a:fld>
            <a:endParaRPr lang="en-US"/>
          </a:p>
        </p:txBody>
      </p:sp>
    </p:spTree>
    <p:extLst>
      <p:ext uri="{BB962C8B-B14F-4D97-AF65-F5344CB8AC3E}">
        <p14:creationId xmlns:p14="http://schemas.microsoft.com/office/powerpoint/2010/main" val="32196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942C59-6F20-4C8E-AA33-DE3D66D9683B}" type="datetime1">
              <a:rPr lang="en-US" smtClean="0"/>
              <a:t>7/17/2018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E8CB3-EDA8-4B07-B4EA-AA2642876B92}" type="slidenum">
              <a:rPr lang="en-US" smtClean="0"/>
              <a:t>‹#›</a:t>
            </a:fld>
            <a:endParaRPr lang="en-US"/>
          </a:p>
        </p:txBody>
      </p:sp>
    </p:spTree>
    <p:extLst>
      <p:ext uri="{BB962C8B-B14F-4D97-AF65-F5344CB8AC3E}">
        <p14:creationId xmlns:p14="http://schemas.microsoft.com/office/powerpoint/2010/main" val="19997924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gif"/><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3.gi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6.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png"/><Relationship Id="rId7" Type="http://schemas.openxmlformats.org/officeDocument/2006/relationships/image" Target="../media/image29.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3.gif"/><Relationship Id="rId9" Type="http://schemas.openxmlformats.org/officeDocument/2006/relationships/image" Target="../media/image31.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34.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gif"/></Relationships>
</file>

<file path=ppt/slides/_rels/slide13.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2.png"/><Relationship Id="rId7" Type="http://schemas.openxmlformats.org/officeDocument/2006/relationships/image" Target="../media/image37.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10" Type="http://schemas.openxmlformats.org/officeDocument/2006/relationships/image" Target="../media/image40.jpeg"/><Relationship Id="rId4" Type="http://schemas.openxmlformats.org/officeDocument/2006/relationships/image" Target="../media/image3.gif"/><Relationship Id="rId9" Type="http://schemas.openxmlformats.org/officeDocument/2006/relationships/image" Target="../media/image39.jpeg"/></Relationships>
</file>

<file path=ppt/slides/_rels/slide14.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2.png"/><Relationship Id="rId7" Type="http://schemas.openxmlformats.org/officeDocument/2006/relationships/image" Target="../media/image4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3.gif"/></Relationships>
</file>

<file path=ppt/slides/_rels/slide15.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2.png"/><Relationship Id="rId7" Type="http://schemas.openxmlformats.org/officeDocument/2006/relationships/image" Target="../media/image47.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3.gi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3.gi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3.gi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6.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2.png"/><Relationship Id="rId7" Type="http://schemas.openxmlformats.org/officeDocument/2006/relationships/image" Target="../media/image59.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3.gif"/><Relationship Id="rId9" Type="http://schemas.openxmlformats.org/officeDocument/2006/relationships/image" Target="../media/image61.jpeg"/></Relationships>
</file>

<file path=ppt/slides/_rels/slide20.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2.png"/><Relationship Id="rId7" Type="http://schemas.openxmlformats.org/officeDocument/2006/relationships/image" Target="../media/image64.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3.gi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3.gif"/></Relationships>
</file>

<file path=ppt/slides/_rels/slide22.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3.gif"/><Relationship Id="rId7" Type="http://schemas.openxmlformats.org/officeDocument/2006/relationships/image" Target="../media/image68.jpe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2.png"/><Relationship Id="rId9" Type="http://schemas.openxmlformats.org/officeDocument/2006/relationships/image" Target="../media/image70.jpeg"/></Relationships>
</file>

<file path=ppt/slides/_rels/slide23.xml.rels><?xml version="1.0" encoding="UTF-8" standalone="yes"?>
<Relationships xmlns="http://schemas.openxmlformats.org/package/2006/relationships"><Relationship Id="rId8" Type="http://schemas.openxmlformats.org/officeDocument/2006/relationships/image" Target="../media/image74.JPG"/><Relationship Id="rId3" Type="http://schemas.openxmlformats.org/officeDocument/2006/relationships/image" Target="../media/image2.png"/><Relationship Id="rId7" Type="http://schemas.openxmlformats.org/officeDocument/2006/relationships/image" Target="../media/image7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3.gi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75.jpeg"/><Relationship Id="rId4" Type="http://schemas.openxmlformats.org/officeDocument/2006/relationships/image" Target="../media/image3.gif"/></Relationships>
</file>

<file path=ppt/slides/_rels/slide25.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2.png"/><Relationship Id="rId7" Type="http://schemas.openxmlformats.org/officeDocument/2006/relationships/image" Target="../media/image78.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3.gif"/><Relationship Id="rId9" Type="http://schemas.openxmlformats.org/officeDocument/2006/relationships/image" Target="../media/image80.jpg"/></Relationships>
</file>

<file path=ppt/slides/_rels/slide26.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2.png"/><Relationship Id="rId7" Type="http://schemas.openxmlformats.org/officeDocument/2006/relationships/image" Target="../media/image83.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3.gif"/><Relationship Id="rId9" Type="http://schemas.openxmlformats.org/officeDocument/2006/relationships/image" Target="../media/image85.jp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86.jpg"/><Relationship Id="rId4" Type="http://schemas.openxmlformats.org/officeDocument/2006/relationships/image" Target="../media/image3.gif"/></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88.wmf"/><Relationship Id="rId5" Type="http://schemas.openxmlformats.org/officeDocument/2006/relationships/image" Target="../media/image87.jpe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2.png"/><Relationship Id="rId7" Type="http://schemas.openxmlformats.org/officeDocument/2006/relationships/image" Target="../media/image91.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3.gi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93.jpeg"/><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96.jpeg"/><Relationship Id="rId4" Type="http://schemas.openxmlformats.org/officeDocument/2006/relationships/image" Target="../media/image3.gi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34.xml.rels><?xml version="1.0" encoding="UTF-8" standalone="yes"?>
<Relationships xmlns="http://schemas.openxmlformats.org/package/2006/relationships"><Relationship Id="rId8" Type="http://schemas.openxmlformats.org/officeDocument/2006/relationships/image" Target="../media/image100.jpeg"/><Relationship Id="rId3" Type="http://schemas.openxmlformats.org/officeDocument/2006/relationships/image" Target="../media/image2.png"/><Relationship Id="rId7" Type="http://schemas.openxmlformats.org/officeDocument/2006/relationships/image" Target="../media/image99.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3.gi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01.jpg"/><Relationship Id="rId4" Type="http://schemas.openxmlformats.org/officeDocument/2006/relationships/image" Target="../media/image3.gi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02.jpg"/><Relationship Id="rId4" Type="http://schemas.openxmlformats.org/officeDocument/2006/relationships/image" Target="../media/image3.gi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3.gi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image" Target="../media/image105.jpg"/><Relationship Id="rId4" Type="http://schemas.openxmlformats.org/officeDocument/2006/relationships/image" Target="../media/image3.gif"/></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3.gif"/></Relationships>
</file>

<file path=ppt/slides/_rels/slide42.xml.rels><?xml version="1.0" encoding="UTF-8" standalone="yes"?>
<Relationships xmlns="http://schemas.openxmlformats.org/package/2006/relationships"><Relationship Id="rId8" Type="http://schemas.openxmlformats.org/officeDocument/2006/relationships/image" Target="../media/image109.jpg"/><Relationship Id="rId3" Type="http://schemas.openxmlformats.org/officeDocument/2006/relationships/image" Target="../media/image2.png"/><Relationship Id="rId7" Type="http://schemas.openxmlformats.org/officeDocument/2006/relationships/image" Target="../media/image108.jp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107.jpg"/><Relationship Id="rId5" Type="http://schemas.openxmlformats.org/officeDocument/2006/relationships/image" Target="../media/image106.jpeg"/><Relationship Id="rId4" Type="http://schemas.openxmlformats.org/officeDocument/2006/relationships/image" Target="../media/image3.gif"/><Relationship Id="rId9" Type="http://schemas.openxmlformats.org/officeDocument/2006/relationships/image" Target="../media/image110.jp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11.png"/><Relationship Id="rId4" Type="http://schemas.openxmlformats.org/officeDocument/2006/relationships/image" Target="../media/image3.gif"/></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45.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15.jpe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114.jpe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113.jpeg"/><Relationship Id="rId5" Type="http://schemas.openxmlformats.org/officeDocument/2006/relationships/diagramData" Target="../diagrams/data1.xml"/><Relationship Id="rId10" Type="http://schemas.openxmlformats.org/officeDocument/2006/relationships/image" Target="../media/image112.jpeg"/><Relationship Id="rId4" Type="http://schemas.openxmlformats.org/officeDocument/2006/relationships/image" Target="../media/image3.gif"/><Relationship Id="rId9" Type="http://schemas.microsoft.com/office/2007/relationships/diagramDrawing" Target="../diagrams/drawing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37.jpeg"/><Relationship Id="rId4" Type="http://schemas.openxmlformats.org/officeDocument/2006/relationships/image" Target="../media/image3.gif"/></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3.gif"/></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19.png"/><Relationship Id="rId4" Type="http://schemas.openxmlformats.org/officeDocument/2006/relationships/image" Target="../media/image3.gif"/></Relationships>
</file>

<file path=ppt/slides/_rels/slide49.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image" Target="../media/image2.png"/><Relationship Id="rId7" Type="http://schemas.openxmlformats.org/officeDocument/2006/relationships/image" Target="../media/image122.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21.jpeg"/><Relationship Id="rId5" Type="http://schemas.openxmlformats.org/officeDocument/2006/relationships/image" Target="../media/image120.GIF"/><Relationship Id="rId10" Type="http://schemas.openxmlformats.org/officeDocument/2006/relationships/image" Target="../media/image125.jpeg"/><Relationship Id="rId4" Type="http://schemas.openxmlformats.org/officeDocument/2006/relationships/image" Target="../media/image3.gif"/><Relationship Id="rId9" Type="http://schemas.openxmlformats.org/officeDocument/2006/relationships/image" Target="../media/image124.jpeg"/></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99"/>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27069" y="174568"/>
            <a:ext cx="7323513" cy="5460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Rectangle 11"/>
          <p:cNvSpPr/>
          <p:nvPr/>
        </p:nvSpPr>
        <p:spPr>
          <a:xfrm>
            <a:off x="3732607" y="5634693"/>
            <a:ext cx="4650582" cy="523220"/>
          </a:xfrm>
          <a:prstGeom prst="rect">
            <a:avLst/>
          </a:prstGeom>
        </p:spPr>
        <p:txBody>
          <a:bodyPr wrap="square">
            <a:spAutoFit/>
          </a:bodyPr>
          <a:lstStyle/>
          <a:p>
            <a:pPr algn="ctr" fontAlgn="base">
              <a:spcBef>
                <a:spcPct val="0"/>
              </a:spcBef>
              <a:spcAft>
                <a:spcPct val="0"/>
              </a:spcAft>
              <a:defRPr/>
            </a:pPr>
            <a:r>
              <a:rPr lang="en-US" sz="2800"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Garamond" pitchFamily="18" charset="0"/>
                <a:cs typeface="Arial" charset="0"/>
              </a:rPr>
              <a:t>PENITENCIARUL </a:t>
            </a:r>
            <a:r>
              <a:rPr lang="ro-RO" sz="2800"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Garamond" pitchFamily="18" charset="0"/>
                <a:cs typeface="Arial" charset="0"/>
              </a:rPr>
              <a:t> </a:t>
            </a:r>
            <a:r>
              <a:rPr lang="ro-RO" sz="2800"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Garamond" pitchFamily="18" charset="0"/>
                <a:cs typeface="Arial" charset="0"/>
              </a:rPr>
              <a:t>ARAD</a:t>
            </a:r>
            <a:endParaRPr lang="en-US" sz="2800"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Garamond" pitchFamily="18" charset="0"/>
              <a:cs typeface="Arial" charset="0"/>
            </a:endParaRPr>
          </a:p>
        </p:txBody>
      </p:sp>
      <p:sp>
        <p:nvSpPr>
          <p:cNvPr id="13" name="Rectangle 3"/>
          <p:cNvSpPr txBox="1">
            <a:spLocks noChangeArrowheads="1"/>
          </p:cNvSpPr>
          <p:nvPr/>
        </p:nvSpPr>
        <p:spPr bwMode="auto">
          <a:xfrm>
            <a:off x="1523999" y="6157913"/>
            <a:ext cx="9067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spcBef>
                <a:spcPct val="0"/>
              </a:spcBef>
              <a:defRPr/>
            </a:pPr>
            <a:r>
              <a:rPr lang="nb-NO" sz="1100" i="1" dirty="0" err="1">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Calea</a:t>
            </a:r>
            <a:r>
              <a:rPr lang="nb-NO"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6 </a:t>
            </a:r>
            <a:r>
              <a:rPr lang="nb-NO" sz="1100" i="1" dirty="0" err="1">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Vânători</a:t>
            </a:r>
            <a:r>
              <a:rPr lang="nb-NO"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F.N., </a:t>
            </a:r>
            <a:r>
              <a:rPr lang="nb-NO" sz="1100" i="1" dirty="0" err="1"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Arad</a:t>
            </a:r>
            <a:r>
              <a:rPr lang="ro-R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jud. Arad</a:t>
            </a:r>
          </a:p>
          <a:p>
            <a:pPr eaLnBrk="1" hangingPunct="1">
              <a:spcBef>
                <a:spcPct val="0"/>
              </a:spcBef>
              <a:defRPr/>
            </a:pPr>
            <a:r>
              <a:rPr lang="nb-N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Telefon </a:t>
            </a:r>
            <a:r>
              <a:rPr lang="nb-NO"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0257 212661</a:t>
            </a:r>
            <a:r>
              <a:rPr lang="ro-R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Fax </a:t>
            </a:r>
            <a:r>
              <a:rPr lang="ro-RO"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0257 280584</a:t>
            </a:r>
            <a:endParaRPr lang="ro-R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ndParaRPr>
          </a:p>
          <a:p>
            <a:pPr eaLnBrk="1" hangingPunct="1">
              <a:spcBef>
                <a:spcPct val="0"/>
              </a:spcBef>
              <a:defRPr/>
            </a:pPr>
            <a:r>
              <a:rPr lang="ro-R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E-mail</a:t>
            </a:r>
            <a:r>
              <a:rPr lang="ro-RO"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 </a:t>
            </a:r>
            <a:r>
              <a:rPr lang="ro-RO" sz="1100" i="1" dirty="0" smtClean="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rPr>
              <a:t>parad@anp.gov.ro</a:t>
            </a:r>
            <a:endParaRPr lang="en-US" sz="1100" i="1" dirty="0">
              <a:ln w="3175" cmpd="sng">
                <a:solidFill>
                  <a:prstClr val="black"/>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1</a:t>
            </a:fld>
            <a:endParaRPr lang="en-US"/>
          </a:p>
        </p:txBody>
      </p:sp>
    </p:spTree>
    <p:extLst>
      <p:ext uri="{BB962C8B-B14F-4D97-AF65-F5344CB8AC3E}">
        <p14:creationId xmlns:p14="http://schemas.microsoft.com/office/powerpoint/2010/main" val="24738314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randombar(horizontal)">
                                      <p:cBhvr>
                                        <p:cTn id="10" dur="1250"/>
                                        <p:tgtEl>
                                          <p:spTgt spid="13"/>
                                        </p:tgtEl>
                                      </p:cBhvr>
                                    </p:animEffect>
                                  </p:childTnLst>
                                </p:cTn>
                              </p:par>
                              <p:par>
                                <p:cTn id="11" presetID="3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2000" fill="hold"/>
                                        <p:tgtEl>
                                          <p:spTgt spid="11"/>
                                        </p:tgtEl>
                                        <p:attrNameLst>
                                          <p:attrName>ppt_w</p:attrName>
                                        </p:attrNameLst>
                                      </p:cBhvr>
                                      <p:tavLst>
                                        <p:tav tm="0">
                                          <p:val>
                                            <p:fltVal val="0"/>
                                          </p:val>
                                        </p:tav>
                                        <p:tav tm="100000">
                                          <p:val>
                                            <p:strVal val="#ppt_w"/>
                                          </p:val>
                                        </p:tav>
                                      </p:tavLst>
                                    </p:anim>
                                    <p:anim calcmode="lin" valueType="num">
                                      <p:cBhvr>
                                        <p:cTn id="14" dur="2000" fill="hold"/>
                                        <p:tgtEl>
                                          <p:spTgt spid="11"/>
                                        </p:tgtEl>
                                        <p:attrNameLst>
                                          <p:attrName>ppt_h</p:attrName>
                                        </p:attrNameLst>
                                      </p:cBhvr>
                                      <p:tavLst>
                                        <p:tav tm="0">
                                          <p:val>
                                            <p:fltVal val="0"/>
                                          </p:val>
                                        </p:tav>
                                        <p:tav tm="100000">
                                          <p:val>
                                            <p:strVal val="#ppt_h"/>
                                          </p:val>
                                        </p:tav>
                                      </p:tavLst>
                                    </p:anim>
                                    <p:anim calcmode="lin" valueType="num">
                                      <p:cBhvr>
                                        <p:cTn id="15" dur="2000" fill="hold"/>
                                        <p:tgtEl>
                                          <p:spTgt spid="11"/>
                                        </p:tgtEl>
                                        <p:attrNameLst>
                                          <p:attrName>style.rotation</p:attrName>
                                        </p:attrNameLst>
                                      </p:cBhvr>
                                      <p:tavLst>
                                        <p:tav tm="0">
                                          <p:val>
                                            <p:fltVal val="90"/>
                                          </p:val>
                                        </p:tav>
                                        <p:tav tm="100000">
                                          <p:val>
                                            <p:fltVal val="0"/>
                                          </p:val>
                                        </p:tav>
                                      </p:tavLst>
                                    </p:anim>
                                    <p:animEffect transition="in" filter="fade">
                                      <p:cBhvr>
                                        <p:cTn id="1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1"/>
          </a:xfrm>
          <a:prstGeom prst="rect">
            <a:avLst/>
          </a:prstGeom>
        </p:spPr>
      </p:pic>
      <p:pic>
        <p:nvPicPr>
          <p:cNvPr id="9"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sp>
        <p:nvSpPr>
          <p:cNvPr id="10" name="Rectangle 2"/>
          <p:cNvSpPr>
            <a:spLocks noChangeArrowheads="1"/>
          </p:cNvSpPr>
          <p:nvPr/>
        </p:nvSpPr>
        <p:spPr bwMode="auto">
          <a:xfrm>
            <a:off x="0" y="187037"/>
            <a:ext cx="31588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ro-RO" altLang="en-US" sz="2400" b="1" i="1" dirty="0" smtClean="0">
                <a:solidFill>
                  <a:schemeClr val="bg1"/>
                </a:solidFill>
                <a:effectLst>
                  <a:outerShdw blurRad="38100" dist="38100" dir="2700000" algn="tl">
                    <a:srgbClr val="000000">
                      <a:alpha val="43137"/>
                    </a:srgbClr>
                  </a:outerShdw>
                </a:effectLst>
                <a:cs typeface="Arial" charset="0"/>
              </a:rPr>
              <a:t>Scurt istoric</a:t>
            </a:r>
            <a:endParaRPr lang="en-US" altLang="en-US" sz="2400" b="1" i="1" dirty="0">
              <a:solidFill>
                <a:schemeClr val="bg1"/>
              </a:solidFill>
              <a:effectLst>
                <a:outerShdw blurRad="38100" dist="38100" dir="2700000" algn="tl">
                  <a:srgbClr val="000000">
                    <a:alpha val="43137"/>
                  </a:srgbClr>
                </a:outerShdw>
              </a:effectLst>
              <a:cs typeface="Arial" charset="0"/>
            </a:endParaRPr>
          </a:p>
        </p:txBody>
      </p:sp>
      <p:sp>
        <p:nvSpPr>
          <p:cNvPr id="11" name="Rectangle 10"/>
          <p:cNvSpPr/>
          <p:nvPr/>
        </p:nvSpPr>
        <p:spPr>
          <a:xfrm>
            <a:off x="5917276" y="1532492"/>
            <a:ext cx="6138851" cy="4801314"/>
          </a:xfrm>
          <a:prstGeom prst="rect">
            <a:avLst/>
          </a:prstGeom>
        </p:spPr>
        <p:txBody>
          <a:bodyPr wrap="square">
            <a:spAutoFit/>
          </a:bodyPr>
          <a:lstStyle/>
          <a:p>
            <a:pPr marR="36830" indent="457200" algn="just">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Deși nu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se cunosc primele atestări  documentare  referitoare la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existenţa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așezământului de deținere din zona Aradului, se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pare că închisoarea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funcţionat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în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clădirea Palatului de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Justiţie</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(Monografia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oraşului</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Arad de la 1939 precizează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că închisoarea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oraşului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funcţiona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la parterul din aripa dreaptă 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Palatului).</a:t>
            </a:r>
          </a:p>
          <a:p>
            <a:pPr marR="36830" indent="457200" algn="just">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Totodată, în „</a:t>
            </a:r>
            <a:r>
              <a:rPr lang="en-US"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Analele</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Regatului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Ungariei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(1514) se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consemnează</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că</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Gheorghe </a:t>
            </a:r>
            <a:r>
              <a:rPr lang="en-US"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Doja</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și</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cei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41 de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căpitani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săi</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au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fost</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închişi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Bastionul</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nr.1, sub </a:t>
            </a:r>
            <a:r>
              <a:rPr lang="en-US"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denumirea</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de </a:t>
            </a:r>
            <a:r>
              <a:rPr lang="en-US"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Bastion al </a:t>
            </a:r>
            <a:r>
              <a:rPr lang="en-US" b="1"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Aradului</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t>
            </a:r>
            <a:endPar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marR="36830" indent="457200" algn="just">
              <a:spcAft>
                <a:spcPts val="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1963, prin decizia Ministerului de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Justiţie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toate penitenciarele au  fost grupate în patru inspectorate. Penitenciarul Arad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s-a subordonat Inspectoratului grupa a II-a,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ca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„penitenciar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a:t>
            </a:r>
            <a:r>
              <a:rPr lang="ro-RO" b="1"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temniţă</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grea”.</a:t>
            </a:r>
          </a:p>
          <a:p>
            <a:pPr marR="36830" indent="457200" algn="just">
              <a:spcAft>
                <a:spcPts val="0"/>
              </a:spcAft>
            </a:pP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marR="36830" indent="457200" algn="just">
              <a:spcAft>
                <a:spcPts val="0"/>
              </a:spcAft>
            </a:pP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marR="34290" indent="457200" algn="just">
              <a:spcAft>
                <a:spcPts val="1000"/>
              </a:spcAft>
            </a:pP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592" y="1118937"/>
            <a:ext cx="5433811" cy="4235116"/>
          </a:xfrm>
          <a:prstGeom prst="ellipse">
            <a:avLst/>
          </a:prstGeom>
          <a:ln w="63500" cap="rnd">
            <a:solidFill>
              <a:srgbClr val="333333"/>
            </a:solidFill>
          </a:ln>
          <a:effectLst>
            <a:outerShdw blurRad="381000" dist="292100" dir="5400000" sx="-80000" sy="-18000" rotWithShape="0">
              <a:srgbClr val="000000">
                <a:alpha val="22000"/>
              </a:srgbClr>
            </a:outerShdw>
            <a:reflection blurRad="6350" stA="50000" endA="300" endPos="90000" dist="50800" dir="5400000" sy="-100000" algn="bl" rotWithShape="0"/>
          </a:effectLst>
          <a:scene3d>
            <a:camera prst="orthographicFront"/>
            <a:lightRig rig="contrasting" dir="t">
              <a:rot lat="0" lon="0" rev="3000000"/>
            </a:lightRig>
          </a:scene3d>
          <a:sp3d contourW="7620">
            <a:bevelT w="95250" h="31750"/>
            <a:contourClr>
              <a:srgbClr val="333333"/>
            </a:contourClr>
          </a:sp3d>
        </p:spPr>
      </p:pic>
      <p:sp>
        <p:nvSpPr>
          <p:cNvPr id="4" name="Slide Number Placeholder 3"/>
          <p:cNvSpPr>
            <a:spLocks noGrp="1"/>
          </p:cNvSpPr>
          <p:nvPr>
            <p:ph type="sldNum" sz="quarter" idx="12"/>
          </p:nvPr>
        </p:nvSpPr>
        <p:spPr/>
        <p:txBody>
          <a:bodyPr/>
          <a:lstStyle/>
          <a:p>
            <a:fld id="{B2DE8CB3-EDA8-4B07-B4EA-AA2642876B92}" type="slidenum">
              <a:rPr lang="en-US" smtClean="0"/>
              <a:t>2</a:t>
            </a:fld>
            <a:endParaRPr lang="en-US"/>
          </a:p>
        </p:txBody>
      </p:sp>
    </p:spTree>
    <p:extLst>
      <p:ext uri="{BB962C8B-B14F-4D97-AF65-F5344CB8AC3E}">
        <p14:creationId xmlns:p14="http://schemas.microsoft.com/office/powerpoint/2010/main" val="35467373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2000"/>
                                        <p:tgtEl>
                                          <p:spTgt spid="2"/>
                                        </p:tgtEl>
                                      </p:cBhvr>
                                    </p:animEffect>
                                    <p:anim calcmode="lin" valueType="num">
                                      <p:cBhvr>
                                        <p:cTn id="14" dur="2000" fill="hold"/>
                                        <p:tgtEl>
                                          <p:spTgt spid="2"/>
                                        </p:tgtEl>
                                        <p:attrNameLst>
                                          <p:attrName>ppt_x</p:attrName>
                                        </p:attrNameLst>
                                      </p:cBhvr>
                                      <p:tavLst>
                                        <p:tav tm="0">
                                          <p:val>
                                            <p:strVal val="#ppt_x"/>
                                          </p:val>
                                        </p:tav>
                                        <p:tav tm="100000">
                                          <p:val>
                                            <p:strVal val="#ppt_x"/>
                                          </p:val>
                                        </p:tav>
                                      </p:tavLst>
                                    </p:anim>
                                    <p:anim calcmode="lin" valueType="num">
                                      <p:cBhvr>
                                        <p:cTn id="15" dur="2000" fill="hold"/>
                                        <p:tgtEl>
                                          <p:spTgt spid="2"/>
                                        </p:tgtEl>
                                        <p:attrNameLst>
                                          <p:attrName>ppt_y</p:attrName>
                                        </p:attrNameLst>
                                      </p:cBhvr>
                                      <p:tavLst>
                                        <p:tav tm="0">
                                          <p:val>
                                            <p:strVal val="#ppt_y+.1"/>
                                          </p:val>
                                        </p:tav>
                                        <p:tav tm="100000">
                                          <p:val>
                                            <p:strVal val="#ppt_y"/>
                                          </p:val>
                                        </p:tav>
                                      </p:tavLst>
                                    </p:anim>
                                  </p:childTnLst>
                                </p:cTn>
                              </p:par>
                              <p:par>
                                <p:cTn id="16" presetID="31"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fltVal val="0"/>
                                          </p:val>
                                        </p:tav>
                                        <p:tav tm="100000">
                                          <p:val>
                                            <p:strVal val="#ppt_h"/>
                                          </p:val>
                                        </p:tav>
                                      </p:tavLst>
                                    </p:anim>
                                    <p:anim calcmode="lin" valueType="num">
                                      <p:cBhvr>
                                        <p:cTn id="20" dur="2000" fill="hold"/>
                                        <p:tgtEl>
                                          <p:spTgt spid="11"/>
                                        </p:tgtEl>
                                        <p:attrNameLst>
                                          <p:attrName>style.rotation</p:attrName>
                                        </p:attrNameLst>
                                      </p:cBhvr>
                                      <p:tavLst>
                                        <p:tav tm="0">
                                          <p:val>
                                            <p:fltVal val="90"/>
                                          </p:val>
                                        </p:tav>
                                        <p:tav tm="100000">
                                          <p:val>
                                            <p:fltVal val="0"/>
                                          </p:val>
                                        </p:tav>
                                      </p:tavLst>
                                    </p:anim>
                                    <p:animEffect transition="in" filter="fade">
                                      <p:cBhvr>
                                        <p:cTn id="2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329459" y="175307"/>
            <a:ext cx="31588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spcBef>
                <a:spcPct val="0"/>
              </a:spcBef>
              <a:spcAft>
                <a:spcPct val="0"/>
              </a:spcAft>
            </a:pPr>
            <a:r>
              <a:rPr lang="ro-RO" altLang="en-US" sz="2400" b="1" i="1" dirty="0" smtClean="0">
                <a:solidFill>
                  <a:schemeClr val="bg1"/>
                </a:solidFill>
                <a:effectLst>
                  <a:outerShdw blurRad="38100" dist="38100" dir="2700000" algn="tl">
                    <a:srgbClr val="000000">
                      <a:alpha val="43137"/>
                    </a:srgbClr>
                  </a:outerShdw>
                </a:effectLst>
                <a:cs typeface="Arial" charset="0"/>
              </a:rPr>
              <a:t>Scurt istoric</a:t>
            </a:r>
            <a:endParaRPr lang="en-US" altLang="en-US" sz="2400" b="1" i="1" dirty="0">
              <a:solidFill>
                <a:schemeClr val="bg1"/>
              </a:solidFill>
              <a:effectLst>
                <a:outerShdw blurRad="38100" dist="38100" dir="2700000" algn="tl">
                  <a:srgbClr val="000000">
                    <a:alpha val="43137"/>
                  </a:srgbClr>
                </a:outerShdw>
              </a:effectLst>
              <a:cs typeface="Arial" charset="0"/>
            </a:endParaRPr>
          </a:p>
        </p:txBody>
      </p:sp>
      <p:sp>
        <p:nvSpPr>
          <p:cNvPr id="8" name="Rectangle 7"/>
          <p:cNvSpPr/>
          <p:nvPr/>
        </p:nvSpPr>
        <p:spPr>
          <a:xfrm>
            <a:off x="143217" y="769458"/>
            <a:ext cx="4685415" cy="1643527"/>
          </a:xfrm>
          <a:prstGeom prst="rect">
            <a:avLst/>
          </a:prstGeom>
        </p:spPr>
        <p:txBody>
          <a:bodyPr wrap="square">
            <a:spAutoFit/>
          </a:bodyPr>
          <a:lstStyle/>
          <a:p>
            <a:pPr marL="80963" algn="just">
              <a:lnSpc>
                <a:spcPct val="80000"/>
              </a:lnSpc>
            </a:pPr>
            <a:r>
              <a:rPr lang="ro-RO" alt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Unitate</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a:t>
            </a:r>
            <a:r>
              <a:rPr lang="ro-RO" altLang="en-US" i="1" dirty="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funcţionat</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edificiul</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Palatului</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Justiţie</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până</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fr-FR"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anul</a:t>
            </a:r>
            <a:r>
              <a:rPr lang="fr-FR"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19</a:t>
            </a:r>
            <a:r>
              <a:rPr lang="ro-RO"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70, sediul vechi al penitenciarului fiind construit în următorii 5 ani, în cartierul </a:t>
            </a:r>
            <a:r>
              <a:rPr lang="ro-RO" altLang="en-US" i="1" dirty="0" err="1"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Cadaș</a:t>
            </a:r>
            <a:r>
              <a:rPr lang="ro-RO" altLang="en-US"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situat în partea de N-V a orașului, în vecinătatea Aeroportului Internațional.</a:t>
            </a:r>
          </a:p>
          <a:p>
            <a:pPr marL="80963">
              <a:lnSpc>
                <a:spcPct val="80000"/>
              </a:lnSpc>
            </a:pPr>
            <a:endParaRPr lang="ro-RO" altLang="en-US" b="1" i="1" dirty="0">
              <a:solidFill>
                <a:schemeClr val="bg2"/>
              </a:solidFill>
              <a:latin typeface="Arial" panose="020B0604020202020204" pitchFamily="34" charset="0"/>
              <a:cs typeface="Arial" panose="020B0604020202020204" pitchFamily="34" charset="0"/>
            </a:endParaRPr>
          </a:p>
        </p:txBody>
      </p:sp>
      <p:pic>
        <p:nvPicPr>
          <p:cNvPr id="10" name="Picture 3" descr="DSCF018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1848" y="534584"/>
            <a:ext cx="3517514" cy="248057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300" endPos="55500" dist="50800" dir="5400000" sy="-100000" algn="bl" rotWithShape="0"/>
          </a:effectLst>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63731" y="2154824"/>
            <a:ext cx="4537644" cy="1477328"/>
          </a:xfrm>
          <a:prstGeom prst="rect">
            <a:avLst/>
          </a:prstGeom>
          <a:noFill/>
        </p:spPr>
        <p:txBody>
          <a:bodyPr wrap="square" rtlCol="0">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În luna mai 1977, prin Decretul nr. 255, alături de alte 27 de penitenciare, așezământul a fost desființat, iar, ulterior, în anul 1983, repus în funcțiune pe același amplasament.</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6" name="TextBox 15"/>
          <p:cNvSpPr txBox="1"/>
          <p:nvPr/>
        </p:nvSpPr>
        <p:spPr>
          <a:xfrm>
            <a:off x="6096000" y="4650050"/>
            <a:ext cx="5830200" cy="1477328"/>
          </a:xfrm>
          <a:prstGeom prst="rect">
            <a:avLst/>
          </a:prstGeom>
          <a:noFill/>
        </p:spPr>
        <p:txBody>
          <a:bodyPr wrap="square" rtlCol="0">
            <a:spAutoFit/>
          </a:bodyPr>
          <a:lstStyle/>
          <a:p>
            <a:pPr algn="just"/>
            <a:r>
              <a:rPr lang="ro-RO" dirty="0" smtClean="0"/>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Sediul vechi funcționează în prezent ca Secție exterioară, în anul 1994 fiind demarate lucrările de construcție a unui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nou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amplasament (Calea 6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Vânători FN</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pe </a:t>
            </a:r>
            <a:r>
              <a:rPr lang="ro-RO"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şoseaua</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acces către localitatea Curtici. Unitatea a fost dată în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folosință în anul 2001.</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01223" y="3549747"/>
            <a:ext cx="4163926" cy="24736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300" endPos="38500" dist="50800" dir="5400000" sy="-100000" algn="bl" rotWithShape="0"/>
          </a:effectLst>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274156" y="1856753"/>
            <a:ext cx="3652044" cy="241387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2000" endA="300" endPos="35000" dir="5400000" sy="-100000" algn="bl" rotWithShape="0"/>
          </a:effectLst>
        </p:spPr>
      </p:pic>
      <p:sp>
        <p:nvSpPr>
          <p:cNvPr id="3" name="Slide Number Placeholder 2"/>
          <p:cNvSpPr>
            <a:spLocks noGrp="1"/>
          </p:cNvSpPr>
          <p:nvPr>
            <p:ph type="sldNum" sz="quarter" idx="12"/>
          </p:nvPr>
        </p:nvSpPr>
        <p:spPr/>
        <p:txBody>
          <a:bodyPr/>
          <a:lstStyle/>
          <a:p>
            <a:fld id="{B2DE8CB3-EDA8-4B07-B4EA-AA2642876B92}" type="slidenum">
              <a:rPr lang="en-US" smtClean="0"/>
              <a:t>3</a:t>
            </a:fld>
            <a:endParaRPr lang="en-US"/>
          </a:p>
        </p:txBody>
      </p:sp>
    </p:spTree>
    <p:extLst>
      <p:ext uri="{BB962C8B-B14F-4D97-AF65-F5344CB8AC3E}">
        <p14:creationId xmlns:p14="http://schemas.microsoft.com/office/powerpoint/2010/main" val="132727165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26" presetClass="entr" presetSubtype="0" fill="hold" nodeType="withEffect">
                                  <p:stCondLst>
                                    <p:cond delay="50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652">
                                          <p:stCondLst>
                                            <p:cond delay="0"/>
                                          </p:stCondLst>
                                        </p:cTn>
                                        <p:tgtEl>
                                          <p:spTgt spid="10"/>
                                        </p:tgtEl>
                                      </p:cBhvr>
                                    </p:animEffect>
                                    <p:anim calcmode="lin" valueType="num">
                                      <p:cBhvr>
                                        <p:cTn id="17" dur="2050"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8" dur="747"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9" dur="747" tmFilter="0, 0; 0.125,0.2665; 0.25,0.4; 0.375,0.465; 0.5,0.5;  0.625,0.535; 0.75,0.6; 0.875,0.7335; 1,1">
                                          <p:stCondLst>
                                            <p:cond delay="747"/>
                                          </p:stCondLst>
                                        </p:cTn>
                                        <p:tgtEl>
                                          <p:spTgt spid="10"/>
                                        </p:tgtEl>
                                        <p:attrNameLst>
                                          <p:attrName>ppt_y</p:attrName>
                                        </p:attrNameLst>
                                      </p:cBhvr>
                                      <p:tavLst>
                                        <p:tav tm="0" fmla="#ppt_y-sin(pi*$)/9">
                                          <p:val>
                                            <p:fltVal val="0"/>
                                          </p:val>
                                        </p:tav>
                                        <p:tav tm="100000">
                                          <p:val>
                                            <p:fltVal val="1"/>
                                          </p:val>
                                        </p:tav>
                                      </p:tavLst>
                                    </p:anim>
                                    <p:anim calcmode="lin" valueType="num">
                                      <p:cBhvr>
                                        <p:cTn id="20" dur="373" tmFilter="0, 0; 0.125,0.2665; 0.25,0.4; 0.375,0.465; 0.5,0.5;  0.625,0.535; 0.75,0.6; 0.875,0.7335; 1,1">
                                          <p:stCondLst>
                                            <p:cond delay="1490"/>
                                          </p:stCondLst>
                                        </p:cTn>
                                        <p:tgtEl>
                                          <p:spTgt spid="10"/>
                                        </p:tgtEl>
                                        <p:attrNameLst>
                                          <p:attrName>ppt_y</p:attrName>
                                        </p:attrNameLst>
                                      </p:cBhvr>
                                      <p:tavLst>
                                        <p:tav tm="0" fmla="#ppt_y-sin(pi*$)/27">
                                          <p:val>
                                            <p:fltVal val="0"/>
                                          </p:val>
                                        </p:tav>
                                        <p:tav tm="100000">
                                          <p:val>
                                            <p:fltVal val="1"/>
                                          </p:val>
                                        </p:tav>
                                      </p:tavLst>
                                    </p:anim>
                                    <p:anim calcmode="lin" valueType="num">
                                      <p:cBhvr>
                                        <p:cTn id="21" dur="185" tmFilter="0, 0; 0.125,0.2665; 0.25,0.4; 0.375,0.465; 0.5,0.5;  0.625,0.535; 0.75,0.6; 0.875,0.7335; 1,1">
                                          <p:stCondLst>
                                            <p:cond delay="1863"/>
                                          </p:stCondLst>
                                        </p:cTn>
                                        <p:tgtEl>
                                          <p:spTgt spid="10"/>
                                        </p:tgtEl>
                                        <p:attrNameLst>
                                          <p:attrName>ppt_y</p:attrName>
                                        </p:attrNameLst>
                                      </p:cBhvr>
                                      <p:tavLst>
                                        <p:tav tm="0" fmla="#ppt_y-sin(pi*$)/81">
                                          <p:val>
                                            <p:fltVal val="0"/>
                                          </p:val>
                                        </p:tav>
                                        <p:tav tm="100000">
                                          <p:val>
                                            <p:fltVal val="1"/>
                                          </p:val>
                                        </p:tav>
                                      </p:tavLst>
                                    </p:anim>
                                    <p:animScale>
                                      <p:cBhvr>
                                        <p:cTn id="22" dur="29">
                                          <p:stCondLst>
                                            <p:cond delay="731"/>
                                          </p:stCondLst>
                                        </p:cTn>
                                        <p:tgtEl>
                                          <p:spTgt spid="10"/>
                                        </p:tgtEl>
                                      </p:cBhvr>
                                      <p:to x="100000" y="60000"/>
                                    </p:animScale>
                                    <p:animScale>
                                      <p:cBhvr>
                                        <p:cTn id="23" dur="187" decel="50000">
                                          <p:stCondLst>
                                            <p:cond delay="761"/>
                                          </p:stCondLst>
                                        </p:cTn>
                                        <p:tgtEl>
                                          <p:spTgt spid="10"/>
                                        </p:tgtEl>
                                      </p:cBhvr>
                                      <p:to x="100000" y="100000"/>
                                    </p:animScale>
                                    <p:animScale>
                                      <p:cBhvr>
                                        <p:cTn id="24" dur="29">
                                          <p:stCondLst>
                                            <p:cond delay="1476"/>
                                          </p:stCondLst>
                                        </p:cTn>
                                        <p:tgtEl>
                                          <p:spTgt spid="10"/>
                                        </p:tgtEl>
                                      </p:cBhvr>
                                      <p:to x="100000" y="80000"/>
                                    </p:animScale>
                                    <p:animScale>
                                      <p:cBhvr>
                                        <p:cTn id="25" dur="187" decel="50000">
                                          <p:stCondLst>
                                            <p:cond delay="1505"/>
                                          </p:stCondLst>
                                        </p:cTn>
                                        <p:tgtEl>
                                          <p:spTgt spid="10"/>
                                        </p:tgtEl>
                                      </p:cBhvr>
                                      <p:to x="100000" y="100000"/>
                                    </p:animScale>
                                    <p:animScale>
                                      <p:cBhvr>
                                        <p:cTn id="26" dur="29">
                                          <p:stCondLst>
                                            <p:cond delay="1847"/>
                                          </p:stCondLst>
                                        </p:cTn>
                                        <p:tgtEl>
                                          <p:spTgt spid="10"/>
                                        </p:tgtEl>
                                      </p:cBhvr>
                                      <p:to x="100000" y="90000"/>
                                    </p:animScale>
                                    <p:animScale>
                                      <p:cBhvr>
                                        <p:cTn id="27" dur="187" decel="50000">
                                          <p:stCondLst>
                                            <p:cond delay="1876"/>
                                          </p:stCondLst>
                                        </p:cTn>
                                        <p:tgtEl>
                                          <p:spTgt spid="10"/>
                                        </p:tgtEl>
                                      </p:cBhvr>
                                      <p:to x="100000" y="100000"/>
                                    </p:animScale>
                                    <p:animScale>
                                      <p:cBhvr>
                                        <p:cTn id="28" dur="29">
                                          <p:stCondLst>
                                            <p:cond delay="2034"/>
                                          </p:stCondLst>
                                        </p:cTn>
                                        <p:tgtEl>
                                          <p:spTgt spid="10"/>
                                        </p:tgtEl>
                                      </p:cBhvr>
                                      <p:to x="100000" y="95000"/>
                                    </p:animScale>
                                    <p:animScale>
                                      <p:cBhvr>
                                        <p:cTn id="29" dur="187" decel="50000">
                                          <p:stCondLst>
                                            <p:cond delay="2063"/>
                                          </p:stCondLst>
                                        </p:cTn>
                                        <p:tgtEl>
                                          <p:spTgt spid="10"/>
                                        </p:tgtEl>
                                      </p:cBhvr>
                                      <p:to x="100000" y="100000"/>
                                    </p:animScale>
                                  </p:childTnLst>
                                </p:cTn>
                              </p:par>
                            </p:childTnLst>
                          </p:cTn>
                        </p:par>
                        <p:par>
                          <p:cTn id="30" fill="hold">
                            <p:stCondLst>
                              <p:cond delay="3750"/>
                            </p:stCondLst>
                            <p:childTnLst>
                              <p:par>
                                <p:cTn id="31" presetID="42" presetClass="entr" presetSubtype="0" fill="hold" grpId="0" nodeType="afterEffect">
                                  <p:stCondLst>
                                    <p:cond delay="225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500"/>
                                        <p:tgtEl>
                                          <p:spTgt spid="15"/>
                                        </p:tgtEl>
                                      </p:cBhvr>
                                    </p:animEffect>
                                    <p:anim calcmode="lin" valueType="num">
                                      <p:cBhvr>
                                        <p:cTn id="34" dur="1500" fill="hold"/>
                                        <p:tgtEl>
                                          <p:spTgt spid="15"/>
                                        </p:tgtEl>
                                        <p:attrNameLst>
                                          <p:attrName>ppt_x</p:attrName>
                                        </p:attrNameLst>
                                      </p:cBhvr>
                                      <p:tavLst>
                                        <p:tav tm="0">
                                          <p:val>
                                            <p:strVal val="#ppt_x"/>
                                          </p:val>
                                        </p:tav>
                                        <p:tav tm="100000">
                                          <p:val>
                                            <p:strVal val="#ppt_x"/>
                                          </p:val>
                                        </p:tav>
                                      </p:tavLst>
                                    </p:anim>
                                    <p:anim calcmode="lin" valueType="num">
                                      <p:cBhvr>
                                        <p:cTn id="35" dur="1500" fill="hold"/>
                                        <p:tgtEl>
                                          <p:spTgt spid="15"/>
                                        </p:tgtEl>
                                        <p:attrNameLst>
                                          <p:attrName>ppt_y</p:attrName>
                                        </p:attrNameLst>
                                      </p:cBhvr>
                                      <p:tavLst>
                                        <p:tav tm="0">
                                          <p:val>
                                            <p:strVal val="#ppt_y+.1"/>
                                          </p:val>
                                        </p:tav>
                                        <p:tav tm="100000">
                                          <p:val>
                                            <p:strVal val="#ppt_y"/>
                                          </p:val>
                                        </p:tav>
                                      </p:tavLst>
                                    </p:anim>
                                  </p:childTnLst>
                                </p:cTn>
                              </p:par>
                            </p:childTnLst>
                          </p:cTn>
                        </p:par>
                        <p:par>
                          <p:cTn id="36" fill="hold">
                            <p:stCondLst>
                              <p:cond delay="7500"/>
                            </p:stCondLst>
                            <p:childTnLst>
                              <p:par>
                                <p:cTn id="37" presetID="6" presetClass="entr" presetSubtype="32" fill="hold" grpId="0" nodeType="afterEffect">
                                  <p:stCondLst>
                                    <p:cond delay="2500"/>
                                  </p:stCondLst>
                                  <p:childTnLst>
                                    <p:set>
                                      <p:cBhvr>
                                        <p:cTn id="38" dur="1" fill="hold">
                                          <p:stCondLst>
                                            <p:cond delay="0"/>
                                          </p:stCondLst>
                                        </p:cTn>
                                        <p:tgtEl>
                                          <p:spTgt spid="16"/>
                                        </p:tgtEl>
                                        <p:attrNameLst>
                                          <p:attrName>style.visibility</p:attrName>
                                        </p:attrNameLst>
                                      </p:cBhvr>
                                      <p:to>
                                        <p:strVal val="visible"/>
                                      </p:to>
                                    </p:set>
                                    <p:animEffect transition="in" filter="circle(out)">
                                      <p:cBhvr>
                                        <p:cTn id="39" dur="2000"/>
                                        <p:tgtEl>
                                          <p:spTgt spid="16"/>
                                        </p:tgtEl>
                                      </p:cBhvr>
                                    </p:animEffect>
                                  </p:childTnLst>
                                </p:cTn>
                              </p:par>
                              <p:par>
                                <p:cTn id="40" presetID="21" presetClass="entr" presetSubtype="8" fill="hold" nodeType="withEffect">
                                  <p:stCondLst>
                                    <p:cond delay="2500"/>
                                  </p:stCondLst>
                                  <p:childTnLst>
                                    <p:set>
                                      <p:cBhvr>
                                        <p:cTn id="41" dur="1" fill="hold">
                                          <p:stCondLst>
                                            <p:cond delay="0"/>
                                          </p:stCondLst>
                                        </p:cTn>
                                        <p:tgtEl>
                                          <p:spTgt spid="18"/>
                                        </p:tgtEl>
                                        <p:attrNameLst>
                                          <p:attrName>style.visibility</p:attrName>
                                        </p:attrNameLst>
                                      </p:cBhvr>
                                      <p:to>
                                        <p:strVal val="visible"/>
                                      </p:to>
                                    </p:set>
                                    <p:animEffect transition="in" filter="wheel(8)">
                                      <p:cBhvr>
                                        <p:cTn id="42" dur="2000"/>
                                        <p:tgtEl>
                                          <p:spTgt spid="18"/>
                                        </p:tgtEl>
                                      </p:cBhvr>
                                    </p:animEffect>
                                  </p:childTnLst>
                                </p:cTn>
                              </p:par>
                              <p:par>
                                <p:cTn id="43" presetID="21" presetClass="entr" presetSubtype="4" fill="hold" nodeType="withEffect">
                                  <p:stCondLst>
                                    <p:cond delay="2500"/>
                                  </p:stCondLst>
                                  <p:childTnLst>
                                    <p:set>
                                      <p:cBhvr>
                                        <p:cTn id="44" dur="1" fill="hold">
                                          <p:stCondLst>
                                            <p:cond delay="0"/>
                                          </p:stCondLst>
                                        </p:cTn>
                                        <p:tgtEl>
                                          <p:spTgt spid="17"/>
                                        </p:tgtEl>
                                        <p:attrNameLst>
                                          <p:attrName>style.visibility</p:attrName>
                                        </p:attrNameLst>
                                      </p:cBhvr>
                                      <p:to>
                                        <p:strVal val="visible"/>
                                      </p:to>
                                    </p:set>
                                    <p:animEffect transition="in" filter="wheel(4)">
                                      <p:cBhvr>
                                        <p:cTn id="45"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350775" y="152630"/>
            <a:ext cx="5656292" cy="461665"/>
          </a:xfrm>
          <a:prstGeom prst="rect">
            <a:avLst/>
          </a:prstGeom>
          <a:noFill/>
        </p:spPr>
        <p:txBody>
          <a:bodyPr wrap="none" rtlCol="0">
            <a:spAutoFit/>
          </a:bodyPr>
          <a:lstStyle/>
          <a:p>
            <a:r>
              <a:rPr lang="ro-RO" sz="2400" b="1" i="1" dirty="0" smtClean="0">
                <a:solidFill>
                  <a:schemeClr val="bg2"/>
                </a:solidFill>
                <a:effectLst>
                  <a:outerShdw blurRad="38100" dist="38100" dir="2700000" algn="tl">
                    <a:srgbClr val="000000">
                      <a:alpha val="43137"/>
                    </a:srgbClr>
                  </a:outerShdw>
                </a:effectLst>
              </a:rPr>
              <a:t>Amenajare, organizare, efective custodiate</a:t>
            </a:r>
            <a:endParaRPr lang="ro-RO" sz="2400" b="1" i="1" dirty="0">
              <a:solidFill>
                <a:schemeClr val="bg2"/>
              </a:solidFill>
              <a:effectLst>
                <a:outerShdw blurRad="38100" dist="38100" dir="2700000" algn="tl">
                  <a:srgbClr val="000000">
                    <a:alpha val="43137"/>
                  </a:srgbClr>
                </a:outerShdw>
              </a:effectLst>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18953">
            <a:off x="578960" y="1211619"/>
            <a:ext cx="3677751" cy="2320348"/>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449029">
            <a:off x="1549625" y="3373632"/>
            <a:ext cx="3544887" cy="2444033"/>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11" name="Rectangle 10"/>
          <p:cNvSpPr/>
          <p:nvPr/>
        </p:nvSpPr>
        <p:spPr>
          <a:xfrm>
            <a:off x="4741267" y="564222"/>
            <a:ext cx="7262891" cy="729430"/>
          </a:xfrm>
          <a:prstGeom prst="rect">
            <a:avLst/>
          </a:prstGeom>
        </p:spPr>
        <p:txBody>
          <a:bodyPr wrap="square">
            <a:spAutoFit/>
          </a:bodyPr>
          <a:lstStyle/>
          <a:p>
            <a:pPr indent="228600" algn="just">
              <a:lnSpc>
                <a:spcPct val="115000"/>
              </a:lnSpc>
              <a:spcAft>
                <a:spcPts val="0"/>
              </a:spcAft>
            </a:pPr>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Penitenciarul Arad funcţionează pe o structură complexă, având în prezent 2</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locaţii </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t>
            </a:r>
            <a:endParaRPr lang="en-US"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2" name="Rectangle 1"/>
          <p:cNvSpPr/>
          <p:nvPr/>
        </p:nvSpPr>
        <p:spPr>
          <a:xfrm>
            <a:off x="6305582" y="4595648"/>
            <a:ext cx="5049990" cy="369332"/>
          </a:xfrm>
          <a:prstGeom prst="rect">
            <a:avLst/>
          </a:prstGeom>
        </p:spPr>
        <p:txBody>
          <a:bodyPr wrap="square">
            <a:spAutoFit/>
          </a:bodyPr>
          <a:lstStyle/>
          <a:p>
            <a:pPr marL="342900" lvl="0" indent="-342900" algn="just">
              <a:spcAft>
                <a:spcPts val="0"/>
              </a:spcAft>
              <a:tabLst>
                <a:tab pos="457200" algn="l"/>
              </a:tabLst>
            </a:pPr>
            <a:r>
              <a:rPr lang="ro-RO" b="1"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1.</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b="1" i="1" dirty="0" err="1"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Locaţia</a:t>
            </a:r>
            <a:r>
              <a:rPr lang="ro-RO" b="1"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de </a:t>
            </a:r>
            <a:r>
              <a:rPr lang="ro-RO" b="1"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bază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(Calea 6 Vânători FN)  </a:t>
            </a:r>
            <a:endParaRPr lang="en-US" sz="12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812465" y="1367574"/>
            <a:ext cx="5365811" cy="30196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2000" endA="300" endPos="35000" dir="5400000" sy="-100000" algn="bl" rotWithShape="0"/>
          </a:effectLst>
        </p:spPr>
      </p:pic>
      <p:sp>
        <p:nvSpPr>
          <p:cNvPr id="10" name="Rectangle 9"/>
          <p:cNvSpPr/>
          <p:nvPr/>
        </p:nvSpPr>
        <p:spPr>
          <a:xfrm>
            <a:off x="5812465" y="5202841"/>
            <a:ext cx="6096000" cy="1047979"/>
          </a:xfrm>
          <a:prstGeom prst="rect">
            <a:avLst/>
          </a:prstGeom>
        </p:spPr>
        <p:txBody>
          <a:bodyPr>
            <a:spAutoFit/>
          </a:bodyPr>
          <a:lstStyle/>
          <a:p>
            <a:pPr marL="342900" lvl="0" indent="-342900" algn="just">
              <a:lnSpc>
                <a:spcPct val="115000"/>
              </a:lnSpc>
              <a:spcAft>
                <a:spcPts val="0"/>
              </a:spcAft>
              <a:buFont typeface="Wingdings" panose="05000000000000000000" pitchFamily="2" charset="2"/>
              <a:buChar char="§"/>
            </a:pPr>
            <a:r>
              <a:rPr lang="ro-RO" i="1" dirty="0">
                <a:latin typeface="Arial" panose="020B0604020202020204" pitchFamily="34" charset="0"/>
                <a:ea typeface="Times New Roman" panose="02020603050405020304" pitchFamily="18" charset="0"/>
                <a:cs typeface="Times New Roman" panose="02020603050405020304" pitchFamily="18" charset="0"/>
              </a:rPr>
              <a:t>Perimetru total atribuit: </a:t>
            </a:r>
            <a:r>
              <a:rPr lang="ro-RO" i="1" dirty="0" smtClean="0">
                <a:latin typeface="Arial" panose="020B0604020202020204" pitchFamily="34" charset="0"/>
                <a:ea typeface="Times New Roman" panose="02020603050405020304" pitchFamily="18" charset="0"/>
                <a:cs typeface="Times New Roman" panose="02020603050405020304" pitchFamily="18" charset="0"/>
              </a:rPr>
              <a:t>128.000 mp</a:t>
            </a:r>
            <a:endParaRPr lang="en-US" sz="1600" i="1"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o-RO" i="1" dirty="0">
                <a:latin typeface="Arial" panose="020B0604020202020204" pitchFamily="34" charset="0"/>
                <a:ea typeface="Times New Roman" panose="02020603050405020304" pitchFamily="18" charset="0"/>
                <a:cs typeface="Times New Roman" panose="02020603050405020304" pitchFamily="18" charset="0"/>
              </a:rPr>
              <a:t>Suprafața construită: </a:t>
            </a:r>
            <a:r>
              <a:rPr lang="ro-RO" i="1" dirty="0" smtClean="0">
                <a:latin typeface="Arial" panose="020B0604020202020204" pitchFamily="34" charset="0"/>
                <a:ea typeface="Times New Roman" panose="02020603050405020304" pitchFamily="18" charset="0"/>
                <a:cs typeface="Times New Roman" panose="02020603050405020304" pitchFamily="18" charset="0"/>
              </a:rPr>
              <a:t>20.432 mp</a:t>
            </a:r>
            <a:endParaRPr lang="en-US" sz="1600" i="1"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o-RO" i="1" dirty="0">
                <a:latin typeface="Arial" panose="020B0604020202020204" pitchFamily="34" charset="0"/>
                <a:ea typeface="Times New Roman" panose="02020603050405020304" pitchFamily="18" charset="0"/>
                <a:cs typeface="Times New Roman" panose="02020603050405020304" pitchFamily="18" charset="0"/>
              </a:rPr>
              <a:t>Suprafața împrejmuită: </a:t>
            </a:r>
            <a:r>
              <a:rPr lang="ro-RO" i="1" dirty="0" smtClean="0">
                <a:latin typeface="Arial" panose="020B0604020202020204" pitchFamily="34" charset="0"/>
                <a:ea typeface="Times New Roman" panose="02020603050405020304" pitchFamily="18" charset="0"/>
                <a:cs typeface="Times New Roman" panose="02020603050405020304" pitchFamily="18" charset="0"/>
              </a:rPr>
              <a:t>73.185 mp</a:t>
            </a:r>
            <a:endParaRPr lang="en-US" sz="1600" i="1"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3" name="Slide Number Placeholder 12"/>
          <p:cNvSpPr>
            <a:spLocks noGrp="1"/>
          </p:cNvSpPr>
          <p:nvPr>
            <p:ph type="sldNum" sz="quarter" idx="12"/>
          </p:nvPr>
        </p:nvSpPr>
        <p:spPr/>
        <p:txBody>
          <a:bodyPr/>
          <a:lstStyle/>
          <a:p>
            <a:fld id="{B2DE8CB3-EDA8-4B07-B4EA-AA2642876B92}" type="slidenum">
              <a:rPr lang="en-US" smtClean="0"/>
              <a:t>4</a:t>
            </a:fld>
            <a:endParaRPr lang="en-US"/>
          </a:p>
        </p:txBody>
      </p:sp>
    </p:spTree>
    <p:extLst>
      <p:ext uri="{BB962C8B-B14F-4D97-AF65-F5344CB8AC3E}">
        <p14:creationId xmlns:p14="http://schemas.microsoft.com/office/powerpoint/2010/main" val="586011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45"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anim calcmode="lin" valueType="num">
                                      <p:cBhvr>
                                        <p:cTn id="12" dur="2000" fill="hold"/>
                                        <p:tgtEl>
                                          <p:spTgt spid="8"/>
                                        </p:tgtEl>
                                        <p:attrNameLst>
                                          <p:attrName>ppt_w</p:attrName>
                                        </p:attrNameLst>
                                      </p:cBhvr>
                                      <p:tavLst>
                                        <p:tav tm="0" fmla="#ppt_w*sin(2.5*pi*$)">
                                          <p:val>
                                            <p:fltVal val="0"/>
                                          </p:val>
                                        </p:tav>
                                        <p:tav tm="100000">
                                          <p:val>
                                            <p:fltVal val="1"/>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childTnLst>
                                </p:cTn>
                              </p:par>
                              <p:par>
                                <p:cTn id="14" presetID="45"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2000"/>
                                        <p:tgtEl>
                                          <p:spTgt spid="9"/>
                                        </p:tgtEl>
                                      </p:cBhvr>
                                    </p:animEffect>
                                    <p:anim calcmode="lin" valueType="num">
                                      <p:cBhvr>
                                        <p:cTn id="17" dur="2000" fill="hold"/>
                                        <p:tgtEl>
                                          <p:spTgt spid="9"/>
                                        </p:tgtEl>
                                        <p:attrNameLst>
                                          <p:attrName>ppt_w</p:attrName>
                                        </p:attrNameLst>
                                      </p:cBhvr>
                                      <p:tavLst>
                                        <p:tav tm="0" fmla="#ppt_w*sin(2.5*pi*$)">
                                          <p:val>
                                            <p:fltVal val="0"/>
                                          </p:val>
                                        </p:tav>
                                        <p:tav tm="100000">
                                          <p:val>
                                            <p:fltVal val="1"/>
                                          </p:val>
                                        </p:tav>
                                      </p:tavLst>
                                    </p:anim>
                                    <p:anim calcmode="lin" valueType="num">
                                      <p:cBhvr>
                                        <p:cTn id="18" dur="2000" fill="hold"/>
                                        <p:tgtEl>
                                          <p:spTgt spid="9"/>
                                        </p:tgtEl>
                                        <p:attrNameLst>
                                          <p:attrName>ppt_h</p:attrName>
                                        </p:attrNameLst>
                                      </p:cBhvr>
                                      <p:tavLst>
                                        <p:tav tm="0">
                                          <p:val>
                                            <p:strVal val="#ppt_h"/>
                                          </p:val>
                                        </p:tav>
                                        <p:tav tm="100000">
                                          <p:val>
                                            <p:strVal val="#ppt_h"/>
                                          </p:val>
                                        </p:tav>
                                      </p:tavLst>
                                    </p:anim>
                                  </p:childTnLst>
                                </p:cTn>
                              </p:par>
                              <p:par>
                                <p:cTn id="19" presetID="42" presetClass="entr" presetSubtype="0" fill="hold" grpId="0" nodeType="withEffect">
                                  <p:stCondLst>
                                    <p:cond delay="75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2000"/>
                                        <p:tgtEl>
                                          <p:spTgt spid="11"/>
                                        </p:tgtEl>
                                      </p:cBhvr>
                                    </p:animEffect>
                                    <p:anim calcmode="lin" valueType="num">
                                      <p:cBhvr>
                                        <p:cTn id="22" dur="2000" fill="hold"/>
                                        <p:tgtEl>
                                          <p:spTgt spid="11"/>
                                        </p:tgtEl>
                                        <p:attrNameLst>
                                          <p:attrName>ppt_x</p:attrName>
                                        </p:attrNameLst>
                                      </p:cBhvr>
                                      <p:tavLst>
                                        <p:tav tm="0">
                                          <p:val>
                                            <p:strVal val="#ppt_x"/>
                                          </p:val>
                                        </p:tav>
                                        <p:tav tm="100000">
                                          <p:val>
                                            <p:strVal val="#ppt_x"/>
                                          </p:val>
                                        </p:tav>
                                      </p:tavLst>
                                    </p:anim>
                                    <p:anim calcmode="lin" valueType="num">
                                      <p:cBhvr>
                                        <p:cTn id="23" dur="2000" fill="hold"/>
                                        <p:tgtEl>
                                          <p:spTgt spid="11"/>
                                        </p:tgtEl>
                                        <p:attrNameLst>
                                          <p:attrName>ppt_y</p:attrName>
                                        </p:attrNameLst>
                                      </p:cBhvr>
                                      <p:tavLst>
                                        <p:tav tm="0">
                                          <p:val>
                                            <p:strVal val="#ppt_y+.1"/>
                                          </p:val>
                                        </p:tav>
                                        <p:tav tm="100000">
                                          <p:val>
                                            <p:strVal val="#ppt_y"/>
                                          </p:val>
                                        </p:tav>
                                      </p:tavLst>
                                    </p:anim>
                                  </p:childTnLst>
                                </p:cTn>
                              </p:par>
                            </p:childTnLst>
                          </p:cTn>
                        </p:par>
                        <p:par>
                          <p:cTn id="24" fill="hold">
                            <p:stCondLst>
                              <p:cond delay="3750"/>
                            </p:stCondLst>
                            <p:childTnLst>
                              <p:par>
                                <p:cTn id="25" presetID="8" presetClass="entr" presetSubtype="16" fill="hold" nodeType="afterEffect">
                                  <p:stCondLst>
                                    <p:cond delay="500"/>
                                  </p:stCondLst>
                                  <p:childTnLst>
                                    <p:set>
                                      <p:cBhvr>
                                        <p:cTn id="26" dur="1" fill="hold">
                                          <p:stCondLst>
                                            <p:cond delay="0"/>
                                          </p:stCondLst>
                                        </p:cTn>
                                        <p:tgtEl>
                                          <p:spTgt spid="3"/>
                                        </p:tgtEl>
                                        <p:attrNameLst>
                                          <p:attrName>style.visibility</p:attrName>
                                        </p:attrNameLst>
                                      </p:cBhvr>
                                      <p:to>
                                        <p:strVal val="visible"/>
                                      </p:to>
                                    </p:set>
                                    <p:animEffect transition="in" filter="diamond(in)">
                                      <p:cBhvr>
                                        <p:cTn id="27" dur="2000"/>
                                        <p:tgtEl>
                                          <p:spTgt spid="3"/>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par>
                          <p:cTn id="31" fill="hold">
                            <p:stCondLst>
                              <p:cond delay="6250"/>
                            </p:stCondLst>
                            <p:childTnLst>
                              <p:par>
                                <p:cTn id="32" presetID="21"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heel(1)">
                                      <p:cBhvr>
                                        <p:cTn id="3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754"/>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sorina.togoie\Desktop\s2.bmp"/>
          <p:cNvPicPr>
            <a:picLocks noChangeAspect="1" noChangeArrowheads="1"/>
          </p:cNvPicPr>
          <p:nvPr/>
        </p:nvPicPr>
        <p:blipFill>
          <a:blip r:embed="rId5" cstate="print"/>
          <a:srcRect/>
          <a:stretch>
            <a:fillRect/>
          </a:stretch>
        </p:blipFill>
        <p:spPr bwMode="auto">
          <a:xfrm rot="21449197">
            <a:off x="890337" y="767957"/>
            <a:ext cx="6323774" cy="4457438"/>
          </a:xfrm>
          <a:prstGeom prst="rect">
            <a:avLst/>
          </a:prstGeom>
          <a:noFill/>
          <a:ln w="952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8" name="Picture 2" descr="C:\Users\sorina.togoie\Desktop\s3.bmp"/>
          <p:cNvPicPr>
            <a:picLocks noChangeAspect="1" noChangeArrowheads="1"/>
          </p:cNvPicPr>
          <p:nvPr/>
        </p:nvPicPr>
        <p:blipFill>
          <a:blip r:embed="rId6" cstate="print"/>
          <a:srcRect/>
          <a:stretch>
            <a:fillRect/>
          </a:stretch>
        </p:blipFill>
        <p:spPr bwMode="auto">
          <a:xfrm>
            <a:off x="5534937" y="2475736"/>
            <a:ext cx="5139021" cy="3622341"/>
          </a:xfrm>
          <a:prstGeom prst="rect">
            <a:avLst/>
          </a:prstGeom>
          <a:noFill/>
          <a:ln w="952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9" name="TextBox 8"/>
          <p:cNvSpPr txBox="1"/>
          <p:nvPr/>
        </p:nvSpPr>
        <p:spPr>
          <a:xfrm>
            <a:off x="7308805" y="926432"/>
            <a:ext cx="2995500"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Amplasare geografică</a:t>
            </a:r>
            <a:endParaRPr lang="en-US" sz="2400" b="1" i="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236470">
            <a:off x="10046874" y="5006246"/>
            <a:ext cx="1587253" cy="1618070"/>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sp>
        <p:nvSpPr>
          <p:cNvPr id="3" name="Slide Number Placeholder 2"/>
          <p:cNvSpPr>
            <a:spLocks noGrp="1"/>
          </p:cNvSpPr>
          <p:nvPr>
            <p:ph type="sldNum" sz="quarter" idx="12"/>
          </p:nvPr>
        </p:nvSpPr>
        <p:spPr/>
        <p:txBody>
          <a:bodyPr/>
          <a:lstStyle/>
          <a:p>
            <a:fld id="{B2DE8CB3-EDA8-4B07-B4EA-AA2642876B92}" type="slidenum">
              <a:rPr lang="en-US" smtClean="0"/>
              <a:t>5</a:t>
            </a:fld>
            <a:endParaRPr lang="en-US"/>
          </a:p>
        </p:txBody>
      </p:sp>
    </p:spTree>
    <p:extLst>
      <p:ext uri="{BB962C8B-B14F-4D97-AF65-F5344CB8AC3E}">
        <p14:creationId xmlns:p14="http://schemas.microsoft.com/office/powerpoint/2010/main" val="172590477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par>
                                <p:cTn id="8" presetID="31" presetClass="exit" presetSubtype="0" fill="hold" nodeType="withEffect">
                                  <p:stCondLst>
                                    <p:cond delay="0"/>
                                  </p:stCondLst>
                                  <p:childTnLst>
                                    <p:anim calcmode="lin" valueType="num">
                                      <p:cBhvr>
                                        <p:cTn id="9" dur="4000"/>
                                        <p:tgtEl>
                                          <p:spTgt spid="11"/>
                                        </p:tgtEl>
                                        <p:attrNameLst>
                                          <p:attrName>ppt_w</p:attrName>
                                        </p:attrNameLst>
                                      </p:cBhvr>
                                      <p:tavLst>
                                        <p:tav tm="0">
                                          <p:val>
                                            <p:strVal val="ppt_w"/>
                                          </p:val>
                                        </p:tav>
                                        <p:tav tm="100000">
                                          <p:val>
                                            <p:fltVal val="0"/>
                                          </p:val>
                                        </p:tav>
                                      </p:tavLst>
                                    </p:anim>
                                    <p:anim calcmode="lin" valueType="num">
                                      <p:cBhvr>
                                        <p:cTn id="10" dur="4000"/>
                                        <p:tgtEl>
                                          <p:spTgt spid="11"/>
                                        </p:tgtEl>
                                        <p:attrNameLst>
                                          <p:attrName>ppt_h</p:attrName>
                                        </p:attrNameLst>
                                      </p:cBhvr>
                                      <p:tavLst>
                                        <p:tav tm="0">
                                          <p:val>
                                            <p:strVal val="ppt_h"/>
                                          </p:val>
                                        </p:tav>
                                        <p:tav tm="100000">
                                          <p:val>
                                            <p:fltVal val="0"/>
                                          </p:val>
                                        </p:tav>
                                      </p:tavLst>
                                    </p:anim>
                                    <p:anim calcmode="lin" valueType="num">
                                      <p:cBhvr>
                                        <p:cTn id="11" dur="4000"/>
                                        <p:tgtEl>
                                          <p:spTgt spid="11"/>
                                        </p:tgtEl>
                                        <p:attrNameLst>
                                          <p:attrName>style.rotation</p:attrName>
                                        </p:attrNameLst>
                                      </p:cBhvr>
                                      <p:tavLst>
                                        <p:tav tm="0">
                                          <p:val>
                                            <p:fltVal val="0"/>
                                          </p:val>
                                        </p:tav>
                                        <p:tav tm="100000">
                                          <p:val>
                                            <p:fltVal val="90"/>
                                          </p:val>
                                        </p:tav>
                                      </p:tavLst>
                                    </p:anim>
                                    <p:animEffect transition="out" filter="fade">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31"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style.rotation</p:attrName>
                                        </p:attrNameLst>
                                      </p:cBhvr>
                                      <p:tavLst>
                                        <p:tav tm="0">
                                          <p:val>
                                            <p:fltVal val="90"/>
                                          </p:val>
                                        </p:tav>
                                        <p:tav tm="100000">
                                          <p:val>
                                            <p:fltVal val="0"/>
                                          </p:val>
                                        </p:tav>
                                      </p:tavLst>
                                    </p:anim>
                                    <p:animEffect transition="in" filter="fade">
                                      <p:cBhvr>
                                        <p:cTn id="19" dur="2000"/>
                                        <p:tgtEl>
                                          <p:spTgt spid="7"/>
                                        </p:tgtEl>
                                      </p:cBhvr>
                                    </p:animEffect>
                                  </p:childTnLst>
                                </p:cTn>
                              </p:par>
                              <p:par>
                                <p:cTn id="20" presetID="31"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anim calcmode="lin" valueType="num">
                                      <p:cBhvr>
                                        <p:cTn id="24" dur="2000" fill="hold"/>
                                        <p:tgtEl>
                                          <p:spTgt spid="8"/>
                                        </p:tgtEl>
                                        <p:attrNameLst>
                                          <p:attrName>style.rotation</p:attrName>
                                        </p:attrNameLst>
                                      </p:cBhvr>
                                      <p:tavLst>
                                        <p:tav tm="0">
                                          <p:val>
                                            <p:fltVal val="90"/>
                                          </p:val>
                                        </p:tav>
                                        <p:tav tm="100000">
                                          <p:val>
                                            <p:fltVal val="0"/>
                                          </p:val>
                                        </p:tav>
                                      </p:tavLst>
                                    </p:anim>
                                    <p:animEffect transition="in" filter="fad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623996" y="1215970"/>
            <a:ext cx="6104350" cy="923330"/>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Sediul</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principal al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Penitenciarului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Arad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este</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prevăzut</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2 </a:t>
            </a:r>
            <a:r>
              <a:rPr lang="ro-RO"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osturi</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control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acces</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persoane</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mijloace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transport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6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posturi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pază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p:txBody>
      </p:sp>
      <p:sp>
        <p:nvSpPr>
          <p:cNvPr id="12" name="Rectangle 11"/>
          <p:cNvSpPr/>
          <p:nvPr/>
        </p:nvSpPr>
        <p:spPr>
          <a:xfrm>
            <a:off x="335805" y="2310731"/>
            <a:ext cx="5259777" cy="3970318"/>
          </a:xfrm>
          <a:prstGeom prst="rect">
            <a:avLst/>
          </a:prstGeom>
        </p:spPr>
        <p:txBody>
          <a:bodyPr wrap="square">
            <a:spAutoFit/>
          </a:bodyPr>
          <a:lstStyle/>
          <a:p>
            <a:pPr algn="just"/>
            <a:r>
              <a:rPr lang="ro-RO" dirty="0" smtClean="0">
                <a:effectLst>
                  <a:outerShdw blurRad="38100" dist="38100" dir="2700000" algn="tl">
                    <a:srgbClr val="000000">
                      <a:alpha val="43137"/>
                    </a:srgbClr>
                  </a:outerShdw>
                </a:effectLst>
              </a:rPr>
              <a:t>	</a:t>
            </a:r>
            <a:r>
              <a:rPr lang="en-US"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Zona </a:t>
            </a:r>
            <a:r>
              <a:rPr lang="en-US" b="1" i="1" u="sng"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administrativă</a:t>
            </a:r>
            <a:r>
              <a:rPr lang="ro-RO"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este</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compusă</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din:</a:t>
            </a:r>
            <a:endPar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pavilionul</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comandă</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clubul</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personalului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spaţii</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generoase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adecvate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derulării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unor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activităţi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diverse</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săli</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conferinţe</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săli </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lectură</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sală destinată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activităţi</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lor</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sportive </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bibliotecă</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popotă</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cadre </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centrală</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termică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proprie</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garaj</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remize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auto</a:t>
            </a:r>
            <a:endPar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spaţii</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depozitare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alimente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echipament</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etc.).</a:t>
            </a: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97745" y="4098172"/>
            <a:ext cx="3212887" cy="243485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77746" y="505398"/>
            <a:ext cx="4462288" cy="326780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5123" name="Picture 3" descr="E:\Prezentari unitati\ARAD\R104\Picture2.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5693" y="4373411"/>
            <a:ext cx="2769314" cy="188541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13" name="Rectangle 2"/>
          <p:cNvSpPr>
            <a:spLocks noChangeArrowheads="1"/>
          </p:cNvSpPr>
          <p:nvPr/>
        </p:nvSpPr>
        <p:spPr bwMode="auto">
          <a:xfrm>
            <a:off x="172146" y="524951"/>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6</a:t>
            </a:fld>
            <a:endParaRPr lang="en-US"/>
          </a:p>
        </p:txBody>
      </p:sp>
    </p:spTree>
    <p:extLst>
      <p:ext uri="{BB962C8B-B14F-4D97-AF65-F5344CB8AC3E}">
        <p14:creationId xmlns:p14="http://schemas.microsoft.com/office/powerpoint/2010/main" val="141193100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3000"/>
                            </p:stCondLst>
                            <p:childTnLst>
                              <p:par>
                                <p:cTn id="16" presetID="42"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2000"/>
                                        <p:tgtEl>
                                          <p:spTgt spid="12"/>
                                        </p:tgtEl>
                                      </p:cBhvr>
                                    </p:animEffect>
                                    <p:anim calcmode="lin" valueType="num">
                                      <p:cBhvr>
                                        <p:cTn id="19" dur="2000" fill="hold"/>
                                        <p:tgtEl>
                                          <p:spTgt spid="12"/>
                                        </p:tgtEl>
                                        <p:attrNameLst>
                                          <p:attrName>ppt_x</p:attrName>
                                        </p:attrNameLst>
                                      </p:cBhvr>
                                      <p:tavLst>
                                        <p:tav tm="0">
                                          <p:val>
                                            <p:strVal val="#ppt_x"/>
                                          </p:val>
                                        </p:tav>
                                        <p:tav tm="100000">
                                          <p:val>
                                            <p:strVal val="#ppt_x"/>
                                          </p:val>
                                        </p:tav>
                                      </p:tavLst>
                                    </p:anim>
                                    <p:anim calcmode="lin" valueType="num">
                                      <p:cBhvr>
                                        <p:cTn id="20" dur="2000" fill="hold"/>
                                        <p:tgtEl>
                                          <p:spTgt spid="12"/>
                                        </p:tgtEl>
                                        <p:attrNameLst>
                                          <p:attrName>ppt_y</p:attrName>
                                        </p:attrNameLst>
                                      </p:cBhvr>
                                      <p:tavLst>
                                        <p:tav tm="0">
                                          <p:val>
                                            <p:strVal val="#ppt_y+.1"/>
                                          </p:val>
                                        </p:tav>
                                        <p:tav tm="100000">
                                          <p:val>
                                            <p:strVal val="#ppt_y"/>
                                          </p:val>
                                        </p:tav>
                                      </p:tavLst>
                                    </p:anim>
                                  </p:childTnLst>
                                </p:cTn>
                              </p:par>
                              <p:par>
                                <p:cTn id="21" presetID="6" presetClass="entr" presetSubtype="16" fill="hold" nodeType="withEffect">
                                  <p:stCondLst>
                                    <p:cond delay="1500"/>
                                  </p:stCondLst>
                                  <p:childTnLst>
                                    <p:set>
                                      <p:cBhvr>
                                        <p:cTn id="22" dur="1" fill="hold">
                                          <p:stCondLst>
                                            <p:cond delay="0"/>
                                          </p:stCondLst>
                                        </p:cTn>
                                        <p:tgtEl>
                                          <p:spTgt spid="14"/>
                                        </p:tgtEl>
                                        <p:attrNameLst>
                                          <p:attrName>style.visibility</p:attrName>
                                        </p:attrNameLst>
                                      </p:cBhvr>
                                      <p:to>
                                        <p:strVal val="visible"/>
                                      </p:to>
                                    </p:set>
                                    <p:animEffect transition="in" filter="circle(in)">
                                      <p:cBhvr>
                                        <p:cTn id="23" dur="2000"/>
                                        <p:tgtEl>
                                          <p:spTgt spid="14"/>
                                        </p:tgtEl>
                                      </p:cBhvr>
                                    </p:animEffect>
                                  </p:childTnLst>
                                </p:cTn>
                              </p:par>
                              <p:par>
                                <p:cTn id="24" presetID="21" presetClass="entr" presetSubtype="8" fill="hold" nodeType="withEffect">
                                  <p:stCondLst>
                                    <p:cond delay="1500"/>
                                  </p:stCondLst>
                                  <p:childTnLst>
                                    <p:set>
                                      <p:cBhvr>
                                        <p:cTn id="25" dur="1" fill="hold">
                                          <p:stCondLst>
                                            <p:cond delay="0"/>
                                          </p:stCondLst>
                                        </p:cTn>
                                        <p:tgtEl>
                                          <p:spTgt spid="10"/>
                                        </p:tgtEl>
                                        <p:attrNameLst>
                                          <p:attrName>style.visibility</p:attrName>
                                        </p:attrNameLst>
                                      </p:cBhvr>
                                      <p:to>
                                        <p:strVal val="visible"/>
                                      </p:to>
                                    </p:set>
                                    <p:animEffect transition="in" filter="wheel(8)">
                                      <p:cBhvr>
                                        <p:cTn id="26" dur="2000"/>
                                        <p:tgtEl>
                                          <p:spTgt spid="10"/>
                                        </p:tgtEl>
                                      </p:cBhvr>
                                    </p:animEffect>
                                  </p:childTnLst>
                                </p:cTn>
                              </p:par>
                              <p:par>
                                <p:cTn id="27" presetID="21" presetClass="entr" presetSubtype="2" fill="hold" nodeType="withEffect">
                                  <p:stCondLst>
                                    <p:cond delay="1500"/>
                                  </p:stCondLst>
                                  <p:childTnLst>
                                    <p:set>
                                      <p:cBhvr>
                                        <p:cTn id="28" dur="1" fill="hold">
                                          <p:stCondLst>
                                            <p:cond delay="0"/>
                                          </p:stCondLst>
                                        </p:cTn>
                                        <p:tgtEl>
                                          <p:spTgt spid="5123"/>
                                        </p:tgtEl>
                                        <p:attrNameLst>
                                          <p:attrName>style.visibility</p:attrName>
                                        </p:attrNameLst>
                                      </p:cBhvr>
                                      <p:to>
                                        <p:strVal val="visible"/>
                                      </p:to>
                                    </p:set>
                                    <p:animEffect transition="in" filter="wheel(2)">
                                      <p:cBhvr>
                                        <p:cTn id="29"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5" cstate="print"/>
          <a:srcRect/>
          <a:stretch>
            <a:fillRect/>
          </a:stretch>
        </p:blipFill>
        <p:spPr bwMode="auto">
          <a:xfrm>
            <a:off x="737352" y="1931034"/>
            <a:ext cx="5101000" cy="3820061"/>
          </a:xfrm>
          <a:prstGeom prst="roundRect">
            <a:avLst>
              <a:gd name="adj" fmla="val 8594"/>
            </a:avLst>
          </a:prstGeom>
          <a:solidFill>
            <a:srgbClr val="FFFFFF">
              <a:shade val="85000"/>
            </a:srgbClr>
          </a:solidFill>
          <a:ln>
            <a:noFill/>
          </a:ln>
          <a:effectLst>
            <a:outerShdw blurRad="225425" dist="50800" dir="5220000" algn="ctr">
              <a:srgbClr val="000000">
                <a:alpha val="33000"/>
              </a:srgbClr>
            </a:outerShdw>
            <a:reflection blurRad="12700" stA="38000" endPos="28000" dist="5000" dir="5400000" sy="-100000" algn="bl" rotWithShape="0"/>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8" name="Rectangle 2"/>
          <p:cNvSpPr>
            <a:spLocks noChangeArrowheads="1"/>
          </p:cNvSpPr>
          <p:nvPr/>
        </p:nvSpPr>
        <p:spPr bwMode="auto">
          <a:xfrm>
            <a:off x="172146" y="524951"/>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9" name="Rectangle 8"/>
          <p:cNvSpPr/>
          <p:nvPr/>
        </p:nvSpPr>
        <p:spPr>
          <a:xfrm>
            <a:off x="1732996" y="1142235"/>
            <a:ext cx="2428870" cy="369332"/>
          </a:xfrm>
          <a:prstGeom prst="rect">
            <a:avLst/>
          </a:prstGeom>
        </p:spPr>
        <p:txBody>
          <a:bodyPr wrap="none">
            <a:spAutoFit/>
          </a:bodyPr>
          <a:lstStyle/>
          <a:p>
            <a:r>
              <a:rPr lang="en-US" b="1"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Zona </a:t>
            </a:r>
            <a:r>
              <a:rPr lang="en-US" b="1" i="1" u="sng"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administrativă</a:t>
            </a:r>
            <a:r>
              <a:rPr lang="ro-RO"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dirty="0"/>
          </a:p>
        </p:txBody>
      </p:sp>
      <p:pic>
        <p:nvPicPr>
          <p:cNvPr id="10" name="Picture 7"/>
          <p:cNvPicPr>
            <a:picLocks noChangeAspect="1" noChangeArrowheads="1"/>
          </p:cNvPicPr>
          <p:nvPr/>
        </p:nvPicPr>
        <p:blipFill>
          <a:blip r:embed="rId6" cstate="print"/>
          <a:srcRect/>
          <a:stretch>
            <a:fillRect/>
          </a:stretch>
        </p:blipFill>
        <p:spPr bwMode="auto">
          <a:xfrm>
            <a:off x="4935553" y="1931034"/>
            <a:ext cx="5608746" cy="3772063"/>
          </a:xfrm>
          <a:prstGeom prst="roundRect">
            <a:avLst>
              <a:gd name="adj" fmla="val 8594"/>
            </a:avLst>
          </a:prstGeom>
          <a:solidFill>
            <a:srgbClr val="FFFFFF">
              <a:shade val="85000"/>
            </a:srgbClr>
          </a:solidFill>
          <a:ln>
            <a:noFill/>
          </a:ln>
          <a:effectLst>
            <a:outerShdw blurRad="184150" dist="241300" dir="11520000" sx="110000" sy="110000" algn="ctr">
              <a:srgbClr val="000000">
                <a:alpha val="18000"/>
              </a:srgbClr>
            </a:outerShdw>
            <a:reflection blurRad="12700" stA="38000" endPos="28000" dist="5000" dir="5400000" sy="-100000" algn="bl" rotWithShape="0"/>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3" name="Slide Number Placeholder 2"/>
          <p:cNvSpPr>
            <a:spLocks noGrp="1"/>
          </p:cNvSpPr>
          <p:nvPr>
            <p:ph type="sldNum" sz="quarter" idx="12"/>
          </p:nvPr>
        </p:nvSpPr>
        <p:spPr/>
        <p:txBody>
          <a:bodyPr/>
          <a:lstStyle/>
          <a:p>
            <a:fld id="{B2DE8CB3-EDA8-4B07-B4EA-AA2642876B92}" type="slidenum">
              <a:rPr lang="en-US" smtClean="0"/>
              <a:t>7</a:t>
            </a:fld>
            <a:endParaRPr lang="en-US"/>
          </a:p>
        </p:txBody>
      </p:sp>
    </p:spTree>
    <p:extLst>
      <p:ext uri="{BB962C8B-B14F-4D97-AF65-F5344CB8AC3E}">
        <p14:creationId xmlns:p14="http://schemas.microsoft.com/office/powerpoint/2010/main" val="404236262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3000"/>
                            </p:stCondLst>
                            <p:childTnLst>
                              <p:par>
                                <p:cTn id="16" presetID="53" presetClass="entr" presetSubtype="16"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Effect transition="in" filter="fade">
                                      <p:cBhvr>
                                        <p:cTn id="20" dur="2000"/>
                                        <p:tgtEl>
                                          <p:spTgt spid="7"/>
                                        </p:tgtEl>
                                      </p:cBhvr>
                                    </p:animEffect>
                                  </p:childTnLst>
                                </p:cTn>
                              </p:par>
                              <p:par>
                                <p:cTn id="21" presetID="31"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2000" fill="hold"/>
                                        <p:tgtEl>
                                          <p:spTgt spid="10"/>
                                        </p:tgtEl>
                                        <p:attrNameLst>
                                          <p:attrName>ppt_w</p:attrName>
                                        </p:attrNameLst>
                                      </p:cBhvr>
                                      <p:tavLst>
                                        <p:tav tm="0">
                                          <p:val>
                                            <p:fltVal val="0"/>
                                          </p:val>
                                        </p:tav>
                                        <p:tav tm="100000">
                                          <p:val>
                                            <p:strVal val="#ppt_w"/>
                                          </p:val>
                                        </p:tav>
                                      </p:tavLst>
                                    </p:anim>
                                    <p:anim calcmode="lin" valueType="num">
                                      <p:cBhvr>
                                        <p:cTn id="24" dur="2000" fill="hold"/>
                                        <p:tgtEl>
                                          <p:spTgt spid="10"/>
                                        </p:tgtEl>
                                        <p:attrNameLst>
                                          <p:attrName>ppt_h</p:attrName>
                                        </p:attrNameLst>
                                      </p:cBhvr>
                                      <p:tavLst>
                                        <p:tav tm="0">
                                          <p:val>
                                            <p:fltVal val="0"/>
                                          </p:val>
                                        </p:tav>
                                        <p:tav tm="100000">
                                          <p:val>
                                            <p:strVal val="#ppt_h"/>
                                          </p:val>
                                        </p:tav>
                                      </p:tavLst>
                                    </p:anim>
                                    <p:anim calcmode="lin" valueType="num">
                                      <p:cBhvr>
                                        <p:cTn id="25" dur="2000" fill="hold"/>
                                        <p:tgtEl>
                                          <p:spTgt spid="10"/>
                                        </p:tgtEl>
                                        <p:attrNameLst>
                                          <p:attrName>style.rotation</p:attrName>
                                        </p:attrNameLst>
                                      </p:cBhvr>
                                      <p:tavLst>
                                        <p:tav tm="0">
                                          <p:val>
                                            <p:fltVal val="90"/>
                                          </p:val>
                                        </p:tav>
                                        <p:tav tm="100000">
                                          <p:val>
                                            <p:fltVal val="0"/>
                                          </p:val>
                                        </p:tav>
                                      </p:tavLst>
                                    </p:anim>
                                    <p:animEffect transition="in" filter="fade">
                                      <p:cBhvr>
                                        <p:cTn id="2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597"/>
            <a:ext cx="12192000" cy="6858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199277" y="1041947"/>
            <a:ext cx="11663916" cy="1477328"/>
          </a:xfrm>
          <a:prstGeom prst="rect">
            <a:avLst/>
          </a:prstGeom>
        </p:spPr>
        <p:txBody>
          <a:bodyPr wrap="square">
            <a:spAutoFit/>
          </a:bodyPr>
          <a:lstStyle/>
          <a:p>
            <a:pPr indent="457200" algn="just">
              <a:spcAft>
                <a:spcPts val="0"/>
              </a:spcAft>
            </a:pPr>
            <a:r>
              <a:rPr lang="ro-RO" b="1" i="1"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Zona de </a:t>
            </a:r>
            <a:r>
              <a:rPr lang="ro-RO" b="1" i="1" u="sng"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deţinere</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vizează o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capacitate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legală de cazare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1124 de locuri</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patru pavilioane de cazare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(parter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două nivele),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12 secții de deținere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un număr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264 de camere a</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câte 4 locuri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24 de camere a</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câte 1 loc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4 camere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 câte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10 locuri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Camerele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deţinere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sunt dotate cu grup sanitar propriu, mobilier adecvat, acces la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reţeaua</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electrică, apă curentă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la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staţia</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locală radio-tv.</a:t>
            </a:r>
            <a:endParaRPr lang="en-US" sz="20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indent="457200" algn="just">
              <a:spcAft>
                <a:spcPts val="0"/>
              </a:spcAft>
            </a:pPr>
            <a:r>
              <a:rPr lang="ro-RO" dirty="0">
                <a:latin typeface="Arial" panose="020B0604020202020204" pitchFamily="34"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6732615" y="5636525"/>
            <a:ext cx="6096000" cy="1047979"/>
          </a:xfrm>
          <a:prstGeom prst="rect">
            <a:avLst/>
          </a:prstGeom>
        </p:spPr>
        <p:txBody>
          <a:bodyPr>
            <a:spAutoFit/>
          </a:bodyPr>
          <a:lstStyle/>
          <a:p>
            <a:pPr marL="971550" indent="-285750" algn="just">
              <a:lnSpc>
                <a:spcPct val="115000"/>
              </a:lnSpc>
              <a:spcAft>
                <a:spcPts val="0"/>
              </a:spcAft>
              <a:buFont typeface="Arial" panose="020B0604020202020204" pitchFamily="34" charset="0"/>
              <a:buChar char="•"/>
              <a:tabLst>
                <a:tab pos="3924300" algn="l"/>
              </a:tabLs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Capacitatea legală totală la 4 mp –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1124</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971550" indent="-285750" algn="just">
              <a:lnSpc>
                <a:spcPct val="115000"/>
              </a:lnSpc>
              <a:spcAft>
                <a:spcPts val="0"/>
              </a:spcAft>
              <a:buFont typeface="Arial" panose="020B0604020202020204" pitchFamily="34" charset="0"/>
              <a:buChar char="•"/>
              <a:tabLst>
                <a:tab pos="3924300" algn="l"/>
              </a:tabLs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Indice de ocupare la 4 mp – 80,12%</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marL="971550" indent="-285750" algn="just">
              <a:lnSpc>
                <a:spcPct val="115000"/>
              </a:lnSpc>
              <a:spcAft>
                <a:spcPts val="1000"/>
              </a:spcAft>
              <a:buFont typeface="Arial" panose="020B0604020202020204" pitchFamily="34" charset="0"/>
              <a:buChar char="•"/>
              <a:tabLst>
                <a:tab pos="3924300" algn="l"/>
              </a:tabLs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Număr de paturi instalate – 1364.</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0405" y="2519275"/>
            <a:ext cx="4181080" cy="3117250"/>
          </a:xfrm>
          <a:prstGeom prst="rect">
            <a:avLst/>
          </a:prstGeom>
          <a:ln w="88900" cap="sq" cmpd="thickThin">
            <a:solidFill>
              <a:srgbClr val="000000"/>
            </a:solidFill>
            <a:prstDash val="solid"/>
            <a:miter lim="800000"/>
          </a:ln>
          <a:effectLst>
            <a:innerShdw blurRad="76200">
              <a:srgbClr val="000000"/>
            </a:innerShdw>
          </a:effectLst>
        </p:spPr>
      </p:pic>
      <p:pic>
        <p:nvPicPr>
          <p:cNvPr id="6146" name="Picture 2" descr="E:\Prezentari unitati\ARAD\R104\Picture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75509" y="2923738"/>
            <a:ext cx="3233151" cy="2485661"/>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722677" y="2424934"/>
            <a:ext cx="3953194" cy="2031325"/>
          </a:xfrm>
          <a:prstGeom prst="rect">
            <a:avLst/>
          </a:prstGeom>
        </p:spPr>
        <p:txBody>
          <a:bodyPr wrap="square">
            <a:spAutoFit/>
          </a:bodyPr>
          <a:lstStyle/>
          <a:p>
            <a:pPr algn="just"/>
            <a:r>
              <a:rPr lang="vi-VN" i="1" dirty="0">
                <a:effectLst>
                  <a:outerShdw blurRad="38100" dist="38100" dir="2700000" algn="tl">
                    <a:srgbClr val="000000">
                      <a:alpha val="43137"/>
                    </a:srgbClr>
                  </a:outerShdw>
                </a:effectLst>
                <a:latin typeface="Arial" pitchFamily="34" charset="0"/>
                <a:cs typeface="Arial" pitchFamily="34" charset="0"/>
              </a:rPr>
              <a:t>Accesul persoanelor private de libertate se face prin </a:t>
            </a:r>
            <a:r>
              <a:rPr lang="vi-VN" b="1" i="1" dirty="0">
                <a:effectLst>
                  <a:outerShdw blurRad="38100" dist="38100" dir="2700000" algn="tl">
                    <a:srgbClr val="000000">
                      <a:alpha val="43137"/>
                    </a:srgbClr>
                  </a:outerShdw>
                </a:effectLst>
                <a:latin typeface="Arial" pitchFamily="34" charset="0"/>
                <a:cs typeface="Arial" pitchFamily="34" charset="0"/>
              </a:rPr>
              <a:t>pasarele tip tunel</a:t>
            </a:r>
            <a:r>
              <a:rPr lang="vi-VN" i="1" dirty="0">
                <a:effectLst>
                  <a:outerShdw blurRad="38100" dist="38100" dir="2700000" algn="tl">
                    <a:srgbClr val="000000">
                      <a:alpha val="43137"/>
                    </a:srgbClr>
                  </a:outerShdw>
                </a:effectLst>
                <a:latin typeface="Arial" pitchFamily="34" charset="0"/>
                <a:cs typeface="Arial" pitchFamily="34" charset="0"/>
              </a:rPr>
              <a:t> care leagă pavilioanele de deţinere cu celelalte obiective în condiţii de securitate crescută, pereţii transparenţi facilitând vizualizarea circulaţiei.</a:t>
            </a:r>
            <a:endParaRPr lang="ro-RO" i="1" dirty="0">
              <a:effectLst>
                <a:outerShdw blurRad="38100" dist="38100" dir="2700000" algn="tl">
                  <a:srgbClr val="000000">
                    <a:alpha val="43137"/>
                  </a:srgbClr>
                </a:outerShdw>
              </a:effectLst>
              <a:latin typeface="Arial" pitchFamily="34" charset="0"/>
              <a:cs typeface="Arial" pitchFamily="34" charset="0"/>
            </a:endParaRPr>
          </a:p>
        </p:txBody>
      </p:sp>
      <p:sp>
        <p:nvSpPr>
          <p:cNvPr id="11" name="Rectangle 2"/>
          <p:cNvSpPr>
            <a:spLocks noChangeArrowheads="1"/>
          </p:cNvSpPr>
          <p:nvPr/>
        </p:nvSpPr>
        <p:spPr bwMode="auto">
          <a:xfrm>
            <a:off x="729916" y="463602"/>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21890" y="4756109"/>
            <a:ext cx="2576100" cy="1928395"/>
          </a:xfrm>
          <a:prstGeom prst="rect">
            <a:avLst/>
          </a:prstGeom>
        </p:spPr>
      </p:pic>
      <p:sp>
        <p:nvSpPr>
          <p:cNvPr id="10" name="Slide Number Placeholder 9"/>
          <p:cNvSpPr>
            <a:spLocks noGrp="1"/>
          </p:cNvSpPr>
          <p:nvPr>
            <p:ph type="sldNum" sz="quarter" idx="12"/>
          </p:nvPr>
        </p:nvSpPr>
        <p:spPr/>
        <p:txBody>
          <a:bodyPr/>
          <a:lstStyle/>
          <a:p>
            <a:fld id="{B2DE8CB3-EDA8-4B07-B4EA-AA2642876B92}" type="slidenum">
              <a:rPr lang="en-US" smtClean="0"/>
              <a:t>8</a:t>
            </a:fld>
            <a:endParaRPr lang="en-US"/>
          </a:p>
        </p:txBody>
      </p:sp>
    </p:spTree>
    <p:extLst>
      <p:ext uri="{BB962C8B-B14F-4D97-AF65-F5344CB8AC3E}">
        <p14:creationId xmlns:p14="http://schemas.microsoft.com/office/powerpoint/2010/main" val="7086991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2000"/>
                                        <p:tgtEl>
                                          <p:spTgt spid="8"/>
                                        </p:tgtEl>
                                      </p:cBhvr>
                                    </p:animEffect>
                                    <p:anim calcmode="lin" valueType="num">
                                      <p:cBhvr>
                                        <p:cTn id="14" dur="2000" fill="hold"/>
                                        <p:tgtEl>
                                          <p:spTgt spid="8"/>
                                        </p:tgtEl>
                                        <p:attrNameLst>
                                          <p:attrName>ppt_x</p:attrName>
                                        </p:attrNameLst>
                                      </p:cBhvr>
                                      <p:tavLst>
                                        <p:tav tm="0">
                                          <p:val>
                                            <p:strVal val="#ppt_x"/>
                                          </p:val>
                                        </p:tav>
                                        <p:tav tm="100000">
                                          <p:val>
                                            <p:strVal val="#ppt_x"/>
                                          </p:val>
                                        </p:tav>
                                      </p:tavLst>
                                    </p:anim>
                                    <p:anim calcmode="lin" valueType="num">
                                      <p:cBhvr>
                                        <p:cTn id="15" dur="2000" fill="hold"/>
                                        <p:tgtEl>
                                          <p:spTgt spid="8"/>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2250" fill="hold"/>
                                        <p:tgtEl>
                                          <p:spTgt spid="12"/>
                                        </p:tgtEl>
                                        <p:attrNameLst>
                                          <p:attrName>ppt_w</p:attrName>
                                        </p:attrNameLst>
                                      </p:cBhvr>
                                      <p:tavLst>
                                        <p:tav tm="0">
                                          <p:val>
                                            <p:fltVal val="0"/>
                                          </p:val>
                                        </p:tav>
                                        <p:tav tm="100000">
                                          <p:val>
                                            <p:strVal val="#ppt_w"/>
                                          </p:val>
                                        </p:tav>
                                      </p:tavLst>
                                    </p:anim>
                                    <p:anim calcmode="lin" valueType="num">
                                      <p:cBhvr>
                                        <p:cTn id="20" dur="2250" fill="hold"/>
                                        <p:tgtEl>
                                          <p:spTgt spid="12"/>
                                        </p:tgtEl>
                                        <p:attrNameLst>
                                          <p:attrName>ppt_h</p:attrName>
                                        </p:attrNameLst>
                                      </p:cBhvr>
                                      <p:tavLst>
                                        <p:tav tm="0">
                                          <p:val>
                                            <p:fltVal val="0"/>
                                          </p:val>
                                        </p:tav>
                                        <p:tav tm="100000">
                                          <p:val>
                                            <p:strVal val="#ppt_h"/>
                                          </p:val>
                                        </p:tav>
                                      </p:tavLst>
                                    </p:anim>
                                    <p:anim calcmode="lin" valueType="num">
                                      <p:cBhvr>
                                        <p:cTn id="21" dur="2250" fill="hold"/>
                                        <p:tgtEl>
                                          <p:spTgt spid="12"/>
                                        </p:tgtEl>
                                        <p:attrNameLst>
                                          <p:attrName>style.rotation</p:attrName>
                                        </p:attrNameLst>
                                      </p:cBhvr>
                                      <p:tavLst>
                                        <p:tav tm="0">
                                          <p:val>
                                            <p:fltVal val="90"/>
                                          </p:val>
                                        </p:tav>
                                        <p:tav tm="100000">
                                          <p:val>
                                            <p:fltVal val="0"/>
                                          </p:val>
                                        </p:tav>
                                      </p:tavLst>
                                    </p:anim>
                                    <p:animEffect transition="in" filter="fade">
                                      <p:cBhvr>
                                        <p:cTn id="22" dur="2250"/>
                                        <p:tgtEl>
                                          <p:spTgt spid="12"/>
                                        </p:tgtEl>
                                      </p:cBhvr>
                                    </p:animEffect>
                                  </p:childTnLst>
                                </p:cTn>
                              </p:par>
                              <p:par>
                                <p:cTn id="23" presetID="42" presetClass="entr" presetSubtype="0" fill="hold" nodeType="withEffect">
                                  <p:stCondLst>
                                    <p:cond delay="0"/>
                                  </p:stCondLst>
                                  <p:childTnLst>
                                    <p:set>
                                      <p:cBhvr>
                                        <p:cTn id="24" dur="1" fill="hold">
                                          <p:stCondLst>
                                            <p:cond delay="0"/>
                                          </p:stCondLst>
                                        </p:cTn>
                                        <p:tgtEl>
                                          <p:spTgt spid="6146"/>
                                        </p:tgtEl>
                                        <p:attrNameLst>
                                          <p:attrName>style.visibility</p:attrName>
                                        </p:attrNameLst>
                                      </p:cBhvr>
                                      <p:to>
                                        <p:strVal val="visible"/>
                                      </p:to>
                                    </p:set>
                                    <p:animEffect transition="in" filter="fade">
                                      <p:cBhvr>
                                        <p:cTn id="25" dur="1750"/>
                                        <p:tgtEl>
                                          <p:spTgt spid="6146"/>
                                        </p:tgtEl>
                                      </p:cBhvr>
                                    </p:animEffect>
                                    <p:anim calcmode="lin" valueType="num">
                                      <p:cBhvr>
                                        <p:cTn id="26" dur="1750" fill="hold"/>
                                        <p:tgtEl>
                                          <p:spTgt spid="6146"/>
                                        </p:tgtEl>
                                        <p:attrNameLst>
                                          <p:attrName>ppt_x</p:attrName>
                                        </p:attrNameLst>
                                      </p:cBhvr>
                                      <p:tavLst>
                                        <p:tav tm="0">
                                          <p:val>
                                            <p:strVal val="#ppt_x"/>
                                          </p:val>
                                        </p:tav>
                                        <p:tav tm="100000">
                                          <p:val>
                                            <p:strVal val="#ppt_x"/>
                                          </p:val>
                                        </p:tav>
                                      </p:tavLst>
                                    </p:anim>
                                    <p:anim calcmode="lin" valueType="num">
                                      <p:cBhvr>
                                        <p:cTn id="27" dur="1750" fill="hold"/>
                                        <p:tgtEl>
                                          <p:spTgt spid="6146"/>
                                        </p:tgtEl>
                                        <p:attrNameLst>
                                          <p:attrName>ppt_y</p:attrName>
                                        </p:attrNameLst>
                                      </p:cBhvr>
                                      <p:tavLst>
                                        <p:tav tm="0">
                                          <p:val>
                                            <p:strVal val="#ppt_y+.1"/>
                                          </p:val>
                                        </p:tav>
                                        <p:tav tm="100000">
                                          <p:val>
                                            <p:strVal val="#ppt_y"/>
                                          </p:val>
                                        </p:tav>
                                      </p:tavLst>
                                    </p:anim>
                                  </p:childTnLst>
                                </p:cTn>
                              </p:par>
                            </p:childTnLst>
                          </p:cTn>
                        </p:par>
                        <p:par>
                          <p:cTn id="28" fill="hold">
                            <p:stCondLst>
                              <p:cond delay="5250"/>
                            </p:stCondLst>
                            <p:childTnLst>
                              <p:par>
                                <p:cTn id="29" presetID="16" presetClass="entr" presetSubtype="37" fill="hold" grpId="0" nodeType="after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arn(outVertical)">
                                      <p:cBhvr>
                                        <p:cTn id="31" dur="2000"/>
                                        <p:tgtEl>
                                          <p:spTgt spid="2"/>
                                        </p:tgtEl>
                                      </p:cBhvr>
                                    </p:animEffect>
                                  </p:childTnLst>
                                </p:cTn>
                              </p:par>
                              <p:par>
                                <p:cTn id="32" presetID="21" presetClass="entr" presetSubtype="1" fill="hold" nodeType="withEffect">
                                  <p:stCondLst>
                                    <p:cond delay="2000"/>
                                  </p:stCondLst>
                                  <p:childTnLst>
                                    <p:set>
                                      <p:cBhvr>
                                        <p:cTn id="33" dur="1" fill="hold">
                                          <p:stCondLst>
                                            <p:cond delay="0"/>
                                          </p:stCondLst>
                                        </p:cTn>
                                        <p:tgtEl>
                                          <p:spTgt spid="3"/>
                                        </p:tgtEl>
                                        <p:attrNameLst>
                                          <p:attrName>style.visibility</p:attrName>
                                        </p:attrNameLst>
                                      </p:cBhvr>
                                      <p:to>
                                        <p:strVal val="visible"/>
                                      </p:to>
                                    </p:set>
                                    <p:animEffect transition="in" filter="wheel(1)">
                                      <p:cBhvr>
                                        <p:cTn id="34" dur="2000"/>
                                        <p:tgtEl>
                                          <p:spTgt spid="3"/>
                                        </p:tgtEl>
                                      </p:cBhvr>
                                    </p:animEffect>
                                  </p:childTnLst>
                                </p:cTn>
                              </p:par>
                            </p:childTnLst>
                          </p:cTn>
                        </p:par>
                        <p:par>
                          <p:cTn id="35" fill="hold">
                            <p:stCondLst>
                              <p:cond delay="9250"/>
                            </p:stCondLst>
                            <p:childTnLst>
                              <p:par>
                                <p:cTn id="36" presetID="2" presetClass="entr" presetSubtype="9" fill="hold" grpId="0" nodeType="afterEffect">
                                  <p:stCondLst>
                                    <p:cond delay="200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7297" y="1751665"/>
            <a:ext cx="4235864" cy="31768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angle 2"/>
          <p:cNvSpPr>
            <a:spLocks noChangeArrowheads="1"/>
          </p:cNvSpPr>
          <p:nvPr/>
        </p:nvSpPr>
        <p:spPr bwMode="auto">
          <a:xfrm>
            <a:off x="729916" y="463602"/>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44716" y="1321665"/>
            <a:ext cx="3946357" cy="31768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14184" y="1733625"/>
            <a:ext cx="2769269" cy="31768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ectangle 10"/>
          <p:cNvSpPr/>
          <p:nvPr/>
        </p:nvSpPr>
        <p:spPr>
          <a:xfrm>
            <a:off x="264695" y="5640881"/>
            <a:ext cx="11718758" cy="646331"/>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Spațiile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deținere sunt supuse permanent unor lucrări de reparații curente, în vederea atingerii standardelor prevăzute de legislația în vigoare.</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2" name="TextBox 11"/>
          <p:cNvSpPr txBox="1"/>
          <p:nvPr/>
        </p:nvSpPr>
        <p:spPr>
          <a:xfrm>
            <a:off x="5811829" y="4603235"/>
            <a:ext cx="2223686"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Cameră de deținere</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9</a:t>
            </a:fld>
            <a:endParaRPr lang="en-US"/>
          </a:p>
        </p:txBody>
      </p:sp>
    </p:spTree>
    <p:extLst>
      <p:ext uri="{BB962C8B-B14F-4D97-AF65-F5344CB8AC3E}">
        <p14:creationId xmlns:p14="http://schemas.microsoft.com/office/powerpoint/2010/main" val="417107085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2000"/>
                                        <p:tgtEl>
                                          <p:spTgt spid="11"/>
                                        </p:tgtEl>
                                      </p:cBhvr>
                                    </p:animEffect>
                                    <p:anim calcmode="lin" valueType="num">
                                      <p:cBhvr>
                                        <p:cTn id="19" dur="2000" fill="hold"/>
                                        <p:tgtEl>
                                          <p:spTgt spid="11"/>
                                        </p:tgtEl>
                                        <p:attrNameLst>
                                          <p:attrName>ppt_x</p:attrName>
                                        </p:attrNameLst>
                                      </p:cBhvr>
                                      <p:tavLst>
                                        <p:tav tm="0">
                                          <p:val>
                                            <p:strVal val="#ppt_x"/>
                                          </p:val>
                                        </p:tav>
                                        <p:tav tm="100000">
                                          <p:val>
                                            <p:strVal val="#ppt_x"/>
                                          </p:val>
                                        </p:tav>
                                      </p:tavLst>
                                    </p:anim>
                                    <p:anim calcmode="lin" valueType="num">
                                      <p:cBhvr>
                                        <p:cTn id="20" dur="2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31"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 calcmode="lin" valueType="num">
                                      <p:cBhvr>
                                        <p:cTn id="26" dur="2000" fill="hold"/>
                                        <p:tgtEl>
                                          <p:spTgt spid="7"/>
                                        </p:tgtEl>
                                        <p:attrNameLst>
                                          <p:attrName>style.rotation</p:attrName>
                                        </p:attrNameLst>
                                      </p:cBhvr>
                                      <p:tavLst>
                                        <p:tav tm="0">
                                          <p:val>
                                            <p:fltVal val="90"/>
                                          </p:val>
                                        </p:tav>
                                        <p:tav tm="100000">
                                          <p:val>
                                            <p:fltVal val="0"/>
                                          </p:val>
                                        </p:tav>
                                      </p:tavLst>
                                    </p:anim>
                                    <p:animEffect transition="in" filter="fade">
                                      <p:cBhvr>
                                        <p:cTn id="27" dur="2000"/>
                                        <p:tgtEl>
                                          <p:spTgt spid="7"/>
                                        </p:tgtEl>
                                      </p:cBhvr>
                                    </p:animEffect>
                                  </p:childTnLst>
                                </p:cTn>
                              </p:par>
                            </p:childTnLst>
                          </p:cTn>
                        </p:par>
                        <p:par>
                          <p:cTn id="28" fill="hold">
                            <p:stCondLst>
                              <p:cond delay="5000"/>
                            </p:stCondLst>
                            <p:childTnLst>
                              <p:par>
                                <p:cTn id="29" presetID="42" presetClass="exit" presetSubtype="0" fill="hold" nodeType="afterEffect">
                                  <p:stCondLst>
                                    <p:cond delay="3000"/>
                                  </p:stCondLst>
                                  <p:childTnLst>
                                    <p:animEffect transition="out" filter="fade">
                                      <p:cBhvr>
                                        <p:cTn id="30" dur="2000"/>
                                        <p:tgtEl>
                                          <p:spTgt spid="7"/>
                                        </p:tgtEl>
                                      </p:cBhvr>
                                    </p:animEffect>
                                    <p:anim calcmode="lin" valueType="num">
                                      <p:cBhvr>
                                        <p:cTn id="31" dur="2000"/>
                                        <p:tgtEl>
                                          <p:spTgt spid="7"/>
                                        </p:tgtEl>
                                        <p:attrNameLst>
                                          <p:attrName>ppt_x</p:attrName>
                                        </p:attrNameLst>
                                      </p:cBhvr>
                                      <p:tavLst>
                                        <p:tav tm="0">
                                          <p:val>
                                            <p:strVal val="ppt_x"/>
                                          </p:val>
                                        </p:tav>
                                        <p:tav tm="100000">
                                          <p:val>
                                            <p:strVal val="ppt_x"/>
                                          </p:val>
                                        </p:tav>
                                      </p:tavLst>
                                    </p:anim>
                                    <p:anim calcmode="lin" valueType="num">
                                      <p:cBhvr>
                                        <p:cTn id="32" dur="2000"/>
                                        <p:tgtEl>
                                          <p:spTgt spid="7"/>
                                        </p:tgtEl>
                                        <p:attrNameLst>
                                          <p:attrName>ppt_y</p:attrName>
                                        </p:attrNameLst>
                                      </p:cBhvr>
                                      <p:tavLst>
                                        <p:tav tm="0">
                                          <p:val>
                                            <p:strVal val="ppt_y"/>
                                          </p:val>
                                        </p:tav>
                                        <p:tav tm="100000">
                                          <p:val>
                                            <p:strVal val="ppt_y+.1"/>
                                          </p:val>
                                        </p:tav>
                                      </p:tavLst>
                                    </p:anim>
                                    <p:set>
                                      <p:cBhvr>
                                        <p:cTn id="33" dur="1" fill="hold">
                                          <p:stCondLst>
                                            <p:cond delay="1999"/>
                                          </p:stCondLst>
                                        </p:cTn>
                                        <p:tgtEl>
                                          <p:spTgt spid="7"/>
                                        </p:tgtEl>
                                        <p:attrNameLst>
                                          <p:attrName>style.visibility</p:attrName>
                                        </p:attrNameLst>
                                      </p:cBhvr>
                                      <p:to>
                                        <p:strVal val="hidden"/>
                                      </p:to>
                                    </p:set>
                                  </p:childTnLst>
                                </p:cTn>
                              </p:par>
                            </p:childTnLst>
                          </p:cTn>
                        </p:par>
                        <p:par>
                          <p:cTn id="34" fill="hold">
                            <p:stCondLst>
                              <p:cond delay="10000"/>
                            </p:stCondLst>
                            <p:childTnLst>
                              <p:par>
                                <p:cTn id="35" presetID="2" presetClass="entr" presetSubtype="12"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500" fill="hold"/>
                                        <p:tgtEl>
                                          <p:spTgt spid="9"/>
                                        </p:tgtEl>
                                        <p:attrNameLst>
                                          <p:attrName>ppt_x</p:attrName>
                                        </p:attrNameLst>
                                      </p:cBhvr>
                                      <p:tavLst>
                                        <p:tav tm="0">
                                          <p:val>
                                            <p:strVal val="0-#ppt_w/2"/>
                                          </p:val>
                                        </p:tav>
                                        <p:tav tm="100000">
                                          <p:val>
                                            <p:strVal val="#ppt_x"/>
                                          </p:val>
                                        </p:tav>
                                      </p:tavLst>
                                    </p:anim>
                                    <p:anim calcmode="lin" valueType="num">
                                      <p:cBhvr additive="base">
                                        <p:cTn id="38" dur="2500" fill="hold"/>
                                        <p:tgtEl>
                                          <p:spTgt spid="9"/>
                                        </p:tgtEl>
                                        <p:attrNameLst>
                                          <p:attrName>ppt_y</p:attrName>
                                        </p:attrNameLst>
                                      </p:cBhvr>
                                      <p:tavLst>
                                        <p:tav tm="0">
                                          <p:val>
                                            <p:strVal val="1+#ppt_h/2"/>
                                          </p:val>
                                        </p:tav>
                                        <p:tav tm="100000">
                                          <p:val>
                                            <p:strVal val="#ppt_y"/>
                                          </p:val>
                                        </p:tav>
                                      </p:tavLst>
                                    </p:anim>
                                  </p:childTnLst>
                                </p:cTn>
                              </p:par>
                            </p:childTnLst>
                          </p:cTn>
                        </p:par>
                        <p:par>
                          <p:cTn id="39" fill="hold">
                            <p:stCondLst>
                              <p:cond delay="12500"/>
                            </p:stCondLst>
                            <p:childTnLst>
                              <p:par>
                                <p:cTn id="40" presetID="31" presetClass="exit" presetSubtype="0" fill="hold" nodeType="afterEffect">
                                  <p:stCondLst>
                                    <p:cond delay="2750"/>
                                  </p:stCondLst>
                                  <p:childTnLst>
                                    <p:anim calcmode="lin" valueType="num">
                                      <p:cBhvr>
                                        <p:cTn id="41" dur="2750"/>
                                        <p:tgtEl>
                                          <p:spTgt spid="9"/>
                                        </p:tgtEl>
                                        <p:attrNameLst>
                                          <p:attrName>ppt_w</p:attrName>
                                        </p:attrNameLst>
                                      </p:cBhvr>
                                      <p:tavLst>
                                        <p:tav tm="0">
                                          <p:val>
                                            <p:strVal val="ppt_w"/>
                                          </p:val>
                                        </p:tav>
                                        <p:tav tm="100000">
                                          <p:val>
                                            <p:fltVal val="0"/>
                                          </p:val>
                                        </p:tav>
                                      </p:tavLst>
                                    </p:anim>
                                    <p:anim calcmode="lin" valueType="num">
                                      <p:cBhvr>
                                        <p:cTn id="42" dur="2750"/>
                                        <p:tgtEl>
                                          <p:spTgt spid="9"/>
                                        </p:tgtEl>
                                        <p:attrNameLst>
                                          <p:attrName>ppt_h</p:attrName>
                                        </p:attrNameLst>
                                      </p:cBhvr>
                                      <p:tavLst>
                                        <p:tav tm="0">
                                          <p:val>
                                            <p:strVal val="ppt_h"/>
                                          </p:val>
                                        </p:tav>
                                        <p:tav tm="100000">
                                          <p:val>
                                            <p:fltVal val="0"/>
                                          </p:val>
                                        </p:tav>
                                      </p:tavLst>
                                    </p:anim>
                                    <p:anim calcmode="lin" valueType="num">
                                      <p:cBhvr>
                                        <p:cTn id="43" dur="2750"/>
                                        <p:tgtEl>
                                          <p:spTgt spid="9"/>
                                        </p:tgtEl>
                                        <p:attrNameLst>
                                          <p:attrName>style.rotation</p:attrName>
                                        </p:attrNameLst>
                                      </p:cBhvr>
                                      <p:tavLst>
                                        <p:tav tm="0">
                                          <p:val>
                                            <p:fltVal val="0"/>
                                          </p:val>
                                        </p:tav>
                                        <p:tav tm="100000">
                                          <p:val>
                                            <p:fltVal val="90"/>
                                          </p:val>
                                        </p:tav>
                                      </p:tavLst>
                                    </p:anim>
                                    <p:animEffect transition="out" filter="fade">
                                      <p:cBhvr>
                                        <p:cTn id="44" dur="2750"/>
                                        <p:tgtEl>
                                          <p:spTgt spid="9"/>
                                        </p:tgtEl>
                                      </p:cBhvr>
                                    </p:animEffect>
                                    <p:set>
                                      <p:cBhvr>
                                        <p:cTn id="45" dur="1" fill="hold">
                                          <p:stCondLst>
                                            <p:cond delay="2749"/>
                                          </p:stCondLst>
                                        </p:cTn>
                                        <p:tgtEl>
                                          <p:spTgt spid="9"/>
                                        </p:tgtEl>
                                        <p:attrNameLst>
                                          <p:attrName>style.visibility</p:attrName>
                                        </p:attrNameLst>
                                      </p:cBhvr>
                                      <p:to>
                                        <p:strVal val="hidden"/>
                                      </p:to>
                                    </p:set>
                                  </p:childTnLst>
                                </p:cTn>
                              </p:par>
                            </p:childTnLst>
                          </p:cTn>
                        </p:par>
                        <p:par>
                          <p:cTn id="46" fill="hold">
                            <p:stCondLst>
                              <p:cond delay="18000"/>
                            </p:stCondLst>
                            <p:childTnLst>
                              <p:par>
                                <p:cTn id="47" presetID="53" presetClass="entr" presetSubtype="16"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2250" fill="hold"/>
                                        <p:tgtEl>
                                          <p:spTgt spid="10"/>
                                        </p:tgtEl>
                                        <p:attrNameLst>
                                          <p:attrName>ppt_w</p:attrName>
                                        </p:attrNameLst>
                                      </p:cBhvr>
                                      <p:tavLst>
                                        <p:tav tm="0">
                                          <p:val>
                                            <p:fltVal val="0"/>
                                          </p:val>
                                        </p:tav>
                                        <p:tav tm="100000">
                                          <p:val>
                                            <p:strVal val="#ppt_w"/>
                                          </p:val>
                                        </p:tav>
                                      </p:tavLst>
                                    </p:anim>
                                    <p:anim calcmode="lin" valueType="num">
                                      <p:cBhvr>
                                        <p:cTn id="50" dur="2250" fill="hold"/>
                                        <p:tgtEl>
                                          <p:spTgt spid="10"/>
                                        </p:tgtEl>
                                        <p:attrNameLst>
                                          <p:attrName>ppt_h</p:attrName>
                                        </p:attrNameLst>
                                      </p:cBhvr>
                                      <p:tavLst>
                                        <p:tav tm="0">
                                          <p:val>
                                            <p:fltVal val="0"/>
                                          </p:val>
                                        </p:tav>
                                        <p:tav tm="100000">
                                          <p:val>
                                            <p:strVal val="#ppt_h"/>
                                          </p:val>
                                        </p:tav>
                                      </p:tavLst>
                                    </p:anim>
                                    <p:animEffect transition="in" filter="fade">
                                      <p:cBhvr>
                                        <p:cTn id="51" dur="2250"/>
                                        <p:tgtEl>
                                          <p:spTgt spid="10"/>
                                        </p:tgtEl>
                                      </p:cBhvr>
                                    </p:animEffect>
                                  </p:childTnLst>
                                </p:cTn>
                              </p:par>
                            </p:childTnLst>
                          </p:cTn>
                        </p:par>
                        <p:par>
                          <p:cTn id="52" fill="hold">
                            <p:stCondLst>
                              <p:cond delay="20250"/>
                            </p:stCondLst>
                            <p:childTnLst>
                              <p:par>
                                <p:cTn id="53" presetID="26" presetClass="exit" presetSubtype="0" fill="hold" nodeType="afterEffect">
                                  <p:stCondLst>
                                    <p:cond delay="2750"/>
                                  </p:stCondLst>
                                  <p:childTnLst>
                                    <p:animEffect transition="out" filter="wipe(down)">
                                      <p:cBhvr>
                                        <p:cTn id="54" dur="180" accel="50000">
                                          <p:stCondLst>
                                            <p:cond delay="1820"/>
                                          </p:stCondLst>
                                        </p:cTn>
                                        <p:tgtEl>
                                          <p:spTgt spid="10"/>
                                        </p:tgtEl>
                                      </p:cBhvr>
                                    </p:animEffect>
                                    <p:anim calcmode="lin" valueType="num">
                                      <p:cBhvr>
                                        <p:cTn id="55" dur="1822" tmFilter="0,0; 0.14,0.31; 0.43,0.73; 0.71,0.91; 1.0,1.0">
                                          <p:stCondLst>
                                            <p:cond delay="0"/>
                                          </p:stCondLst>
                                        </p:cTn>
                                        <p:tgtEl>
                                          <p:spTgt spid="10"/>
                                        </p:tgtEl>
                                        <p:attrNameLst>
                                          <p:attrName>ppt_x</p:attrName>
                                        </p:attrNameLst>
                                      </p:cBhvr>
                                      <p:tavLst>
                                        <p:tav tm="0">
                                          <p:val>
                                            <p:strVal val="ppt_x"/>
                                          </p:val>
                                        </p:tav>
                                        <p:tav tm="100000">
                                          <p:val>
                                            <p:strVal val="#ppt_x+0.25"/>
                                          </p:val>
                                        </p:tav>
                                      </p:tavLst>
                                    </p:anim>
                                    <p:anim calcmode="lin" valueType="num">
                                      <p:cBhvr>
                                        <p:cTn id="56" dur="178">
                                          <p:stCondLst>
                                            <p:cond delay="1822"/>
                                          </p:stCondLst>
                                        </p:cTn>
                                        <p:tgtEl>
                                          <p:spTgt spid="10"/>
                                        </p:tgtEl>
                                        <p:attrNameLst>
                                          <p:attrName>ppt_x</p:attrName>
                                        </p:attrNameLst>
                                      </p:cBhvr>
                                      <p:tavLst>
                                        <p:tav tm="0">
                                          <p:val>
                                            <p:strVal val="ppt_x"/>
                                          </p:val>
                                        </p:tav>
                                        <p:tav tm="100000">
                                          <p:val>
                                            <p:strVal val="ppt_x"/>
                                          </p:val>
                                        </p:tav>
                                      </p:tavLst>
                                    </p:anim>
                                    <p:anim calcmode="lin" valueType="num">
                                      <p:cBhvr>
                                        <p:cTn id="57" dur="664" tmFilter="0.0,0.0;0.25,0.07;0.50,0.2;0.75,0.467;1.0,1.0">
                                          <p:stCondLst>
                                            <p:cond delay="0"/>
                                          </p:stCondLst>
                                        </p:cTn>
                                        <p:tgtEl>
                                          <p:spTgt spid="10"/>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58" dur="664" tmFilter="0, 0; 0.125,0.2665; 0.25,0.4; 0.375,0.465; 0.5,0.5;  0.625,0.535; 0.75,0.6; 0.875,0.7335; 1,1">
                                          <p:stCondLst>
                                            <p:cond delay="664"/>
                                          </p:stCondLst>
                                        </p:cTn>
                                        <p:tgtEl>
                                          <p:spTgt spid="10"/>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59" dur="332" tmFilter="0, 0; 0.125,0.2665; 0.25,0.4; 0.375,0.465; 0.5,0.5;  0.625,0.535; 0.75,0.6; 0.875,0.7335; 1,1">
                                          <p:stCondLst>
                                            <p:cond delay="1324"/>
                                          </p:stCondLst>
                                        </p:cTn>
                                        <p:tgtEl>
                                          <p:spTgt spid="10"/>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60" dur="164" tmFilter="0, 0; 0.125,0.2665; 0.25,0.4; 0.375,0.465; 0.5,0.5;  0.625,0.535; 0.75,0.6; 0.875,0.7335; 1,1">
                                          <p:stCondLst>
                                            <p:cond delay="1656"/>
                                          </p:stCondLst>
                                        </p:cTn>
                                        <p:tgtEl>
                                          <p:spTgt spid="10"/>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61" dur="180" accel="50000">
                                          <p:stCondLst>
                                            <p:cond delay="1820"/>
                                          </p:stCondLst>
                                        </p:cTn>
                                        <p:tgtEl>
                                          <p:spTgt spid="10"/>
                                        </p:tgtEl>
                                        <p:attrNameLst>
                                          <p:attrName>ppt_y</p:attrName>
                                        </p:attrNameLst>
                                      </p:cBhvr>
                                      <p:tavLst>
                                        <p:tav tm="0">
                                          <p:val>
                                            <p:strVal val="ppt_y"/>
                                          </p:val>
                                        </p:tav>
                                        <p:tav tm="100000">
                                          <p:val>
                                            <p:strVal val="ppt_y+ppt_h"/>
                                          </p:val>
                                        </p:tav>
                                      </p:tavLst>
                                    </p:anim>
                                    <p:animScale>
                                      <p:cBhvr>
                                        <p:cTn id="62" dur="26">
                                          <p:stCondLst>
                                            <p:cond delay="620"/>
                                          </p:stCondLst>
                                        </p:cTn>
                                        <p:tgtEl>
                                          <p:spTgt spid="10"/>
                                        </p:tgtEl>
                                      </p:cBhvr>
                                      <p:to x="100000" y="60000"/>
                                    </p:animScale>
                                    <p:animScale>
                                      <p:cBhvr>
                                        <p:cTn id="63" dur="166" decel="50000">
                                          <p:stCondLst>
                                            <p:cond delay="646"/>
                                          </p:stCondLst>
                                        </p:cTn>
                                        <p:tgtEl>
                                          <p:spTgt spid="10"/>
                                        </p:tgtEl>
                                      </p:cBhvr>
                                      <p:to x="100000" y="100000"/>
                                    </p:animScale>
                                    <p:animScale>
                                      <p:cBhvr>
                                        <p:cTn id="64" dur="26">
                                          <p:stCondLst>
                                            <p:cond delay="1312"/>
                                          </p:stCondLst>
                                        </p:cTn>
                                        <p:tgtEl>
                                          <p:spTgt spid="10"/>
                                        </p:tgtEl>
                                      </p:cBhvr>
                                      <p:to x="100000" y="80000"/>
                                    </p:animScale>
                                    <p:animScale>
                                      <p:cBhvr>
                                        <p:cTn id="65" dur="166" decel="50000">
                                          <p:stCondLst>
                                            <p:cond delay="1338"/>
                                          </p:stCondLst>
                                        </p:cTn>
                                        <p:tgtEl>
                                          <p:spTgt spid="10"/>
                                        </p:tgtEl>
                                      </p:cBhvr>
                                      <p:to x="100000" y="100000"/>
                                    </p:animScale>
                                    <p:animScale>
                                      <p:cBhvr>
                                        <p:cTn id="66" dur="26">
                                          <p:stCondLst>
                                            <p:cond delay="1642"/>
                                          </p:stCondLst>
                                        </p:cTn>
                                        <p:tgtEl>
                                          <p:spTgt spid="10"/>
                                        </p:tgtEl>
                                      </p:cBhvr>
                                      <p:to x="100000" y="90000"/>
                                    </p:animScale>
                                    <p:animScale>
                                      <p:cBhvr>
                                        <p:cTn id="67" dur="166" decel="50000">
                                          <p:stCondLst>
                                            <p:cond delay="1668"/>
                                          </p:stCondLst>
                                        </p:cTn>
                                        <p:tgtEl>
                                          <p:spTgt spid="10"/>
                                        </p:tgtEl>
                                      </p:cBhvr>
                                      <p:to x="100000" y="100000"/>
                                    </p:animScale>
                                    <p:animScale>
                                      <p:cBhvr>
                                        <p:cTn id="68" dur="26">
                                          <p:stCondLst>
                                            <p:cond delay="1808"/>
                                          </p:stCondLst>
                                        </p:cTn>
                                        <p:tgtEl>
                                          <p:spTgt spid="10"/>
                                        </p:tgtEl>
                                      </p:cBhvr>
                                      <p:to x="100000" y="95000"/>
                                    </p:animScale>
                                    <p:animScale>
                                      <p:cBhvr>
                                        <p:cTn id="69" dur="166" decel="50000">
                                          <p:stCondLst>
                                            <p:cond delay="1834"/>
                                          </p:stCondLst>
                                        </p:cTn>
                                        <p:tgtEl>
                                          <p:spTgt spid="10"/>
                                        </p:tgtEl>
                                      </p:cBhvr>
                                      <p:to x="100000" y="100000"/>
                                    </p:animScale>
                                    <p:set>
                                      <p:cBhvr>
                                        <p:cTn id="70" dur="1" fill="hold">
                                          <p:stCondLst>
                                            <p:cond delay="1999"/>
                                          </p:stCondLst>
                                        </p:cTn>
                                        <p:tgtEl>
                                          <p:spTgt spid="10"/>
                                        </p:tgtEl>
                                        <p:attrNameLst>
                                          <p:attrName>style.visibility</p:attrName>
                                        </p:attrNameLst>
                                      </p:cBhvr>
                                      <p:to>
                                        <p:strVal val="hidden"/>
                                      </p:to>
                                    </p:set>
                                  </p:childTnLst>
                                </p:cTn>
                              </p:par>
                            </p:childTnLst>
                          </p:cTn>
                        </p:par>
                        <p:par>
                          <p:cTn id="71" fill="hold">
                            <p:stCondLst>
                              <p:cond delay="25000"/>
                            </p:stCondLst>
                            <p:childTnLst>
                              <p:par>
                                <p:cTn id="72" presetID="2" presetClass="exit" presetSubtype="4" fill="hold" grpId="1" nodeType="afterEffect">
                                  <p:stCondLst>
                                    <p:cond delay="0"/>
                                  </p:stCondLst>
                                  <p:childTnLst>
                                    <p:anim calcmode="lin" valueType="num">
                                      <p:cBhvr additive="base">
                                        <p:cTn id="73" dur="750"/>
                                        <p:tgtEl>
                                          <p:spTgt spid="12"/>
                                        </p:tgtEl>
                                        <p:attrNameLst>
                                          <p:attrName>ppt_x</p:attrName>
                                        </p:attrNameLst>
                                      </p:cBhvr>
                                      <p:tavLst>
                                        <p:tav tm="0">
                                          <p:val>
                                            <p:strVal val="ppt_x"/>
                                          </p:val>
                                        </p:tav>
                                        <p:tav tm="100000">
                                          <p:val>
                                            <p:strVal val="ppt_x"/>
                                          </p:val>
                                        </p:tav>
                                      </p:tavLst>
                                    </p:anim>
                                    <p:anim calcmode="lin" valueType="num">
                                      <p:cBhvr additive="base">
                                        <p:cTn id="74" dur="750"/>
                                        <p:tgtEl>
                                          <p:spTgt spid="12"/>
                                        </p:tgtEl>
                                        <p:attrNameLst>
                                          <p:attrName>ppt_y</p:attrName>
                                        </p:attrNameLst>
                                      </p:cBhvr>
                                      <p:tavLst>
                                        <p:tav tm="0">
                                          <p:val>
                                            <p:strVal val="ppt_y"/>
                                          </p:val>
                                        </p:tav>
                                        <p:tav tm="100000">
                                          <p:val>
                                            <p:strVal val="1+ppt_h/2"/>
                                          </p:val>
                                        </p:tav>
                                      </p:tavLst>
                                    </p:anim>
                                    <p:set>
                                      <p:cBhvr>
                                        <p:cTn id="75" dur="1" fill="hold">
                                          <p:stCondLst>
                                            <p:cond delay="749"/>
                                          </p:stCondLst>
                                        </p:cTn>
                                        <p:tgtEl>
                                          <p:spTgt spid="12"/>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1500"/>
                                        <p:tgtEl>
                                          <p:spTgt spid="11"/>
                                        </p:tgtEl>
                                      </p:cBhvr>
                                    </p:animEffect>
                                    <p:set>
                                      <p:cBhvr>
                                        <p:cTn id="78" dur="1" fill="hold">
                                          <p:stCondLst>
                                            <p:cond delay="1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1" grpId="1"/>
      <p:bldP spid="12" grpId="0"/>
      <p:bldP spid="12"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040249521"/>
              </p:ext>
            </p:extLst>
          </p:nvPr>
        </p:nvGraphicFramePr>
        <p:xfrm>
          <a:off x="1185206" y="1686598"/>
          <a:ext cx="9873855" cy="4550411"/>
        </p:xfrm>
        <a:graphic>
          <a:graphicData uri="http://schemas.openxmlformats.org/drawingml/2006/table">
            <a:tbl>
              <a:tblPr firstRow="1" firstCol="1" bandRow="1">
                <a:tableStyleId>{5C22544A-7EE6-4342-B048-85BDC9FD1C3A}</a:tableStyleId>
              </a:tblPr>
              <a:tblGrid>
                <a:gridCol w="1043013">
                  <a:extLst>
                    <a:ext uri="{9D8B030D-6E8A-4147-A177-3AD203B41FA5}">
                      <a16:colId xmlns:a16="http://schemas.microsoft.com/office/drawing/2014/main" xmlns="" val="801370375"/>
                    </a:ext>
                  </a:extLst>
                </a:gridCol>
                <a:gridCol w="700603">
                  <a:extLst>
                    <a:ext uri="{9D8B030D-6E8A-4147-A177-3AD203B41FA5}">
                      <a16:colId xmlns:a16="http://schemas.microsoft.com/office/drawing/2014/main" xmlns="" val="2454070923"/>
                    </a:ext>
                  </a:extLst>
                </a:gridCol>
                <a:gridCol w="703452">
                  <a:extLst>
                    <a:ext uri="{9D8B030D-6E8A-4147-A177-3AD203B41FA5}">
                      <a16:colId xmlns:a16="http://schemas.microsoft.com/office/drawing/2014/main" xmlns="" val="353281191"/>
                    </a:ext>
                  </a:extLst>
                </a:gridCol>
                <a:gridCol w="1043013">
                  <a:extLst>
                    <a:ext uri="{9D8B030D-6E8A-4147-A177-3AD203B41FA5}">
                      <a16:colId xmlns:a16="http://schemas.microsoft.com/office/drawing/2014/main" xmlns="" val="1996410299"/>
                    </a:ext>
                  </a:extLst>
                </a:gridCol>
                <a:gridCol w="1043013">
                  <a:extLst>
                    <a:ext uri="{9D8B030D-6E8A-4147-A177-3AD203B41FA5}">
                      <a16:colId xmlns:a16="http://schemas.microsoft.com/office/drawing/2014/main" xmlns="" val="1515572057"/>
                    </a:ext>
                  </a:extLst>
                </a:gridCol>
                <a:gridCol w="2416313">
                  <a:extLst>
                    <a:ext uri="{9D8B030D-6E8A-4147-A177-3AD203B41FA5}">
                      <a16:colId xmlns:a16="http://schemas.microsoft.com/office/drawing/2014/main" xmlns="" val="3685295235"/>
                    </a:ext>
                  </a:extLst>
                </a:gridCol>
                <a:gridCol w="2416313">
                  <a:extLst>
                    <a:ext uri="{9D8B030D-6E8A-4147-A177-3AD203B41FA5}">
                      <a16:colId xmlns:a16="http://schemas.microsoft.com/office/drawing/2014/main" xmlns="" val="1890523714"/>
                    </a:ext>
                  </a:extLst>
                </a:gridCol>
                <a:gridCol w="508135">
                  <a:extLst>
                    <a:ext uri="{9D8B030D-6E8A-4147-A177-3AD203B41FA5}">
                      <a16:colId xmlns:a16="http://schemas.microsoft.com/office/drawing/2014/main" xmlns="" val="2766119006"/>
                    </a:ext>
                  </a:extLst>
                </a:gridCol>
              </a:tblGrid>
              <a:tr h="448239">
                <a:tc>
                  <a:txBody>
                    <a:bodyPr/>
                    <a:lstStyle/>
                    <a:p>
                      <a:pPr algn="ctr">
                        <a:lnSpc>
                          <a:spcPct val="115000"/>
                        </a:lnSpc>
                        <a:spcAft>
                          <a:spcPts val="0"/>
                        </a:spcAft>
                      </a:pPr>
                      <a:r>
                        <a:rPr lang="ro-RO" sz="900" dirty="0">
                          <a:effectLst/>
                        </a:rPr>
                        <a:t>Nr. </a:t>
                      </a:r>
                      <a:endParaRPr lang="en-US" sz="1000" dirty="0">
                        <a:effectLst/>
                      </a:endParaRPr>
                    </a:p>
                    <a:p>
                      <a:pPr algn="ctr">
                        <a:lnSpc>
                          <a:spcPct val="115000"/>
                        </a:lnSpc>
                        <a:spcAft>
                          <a:spcPts val="0"/>
                        </a:spcAft>
                      </a:pPr>
                      <a:r>
                        <a:rPr lang="ro-RO" sz="900" dirty="0">
                          <a:effectLst/>
                        </a:rPr>
                        <a:t>Crt.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Unitatea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Spatii de cazare a ppl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 </a:t>
                      </a:r>
                      <a:endParaRPr lang="en-US" sz="1000">
                        <a:effectLst/>
                      </a:endParaRPr>
                    </a:p>
                    <a:p>
                      <a:pPr algn="ctr">
                        <a:lnSpc>
                          <a:spcPct val="115000"/>
                        </a:lnSpc>
                        <a:spcAft>
                          <a:spcPts val="0"/>
                        </a:spcAft>
                      </a:pPr>
                      <a:r>
                        <a:rPr lang="ro-RO" sz="900">
                          <a:effectLst/>
                        </a:rPr>
                        <a:t>Secţia/camera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1000" dirty="0">
                          <a:solidFill>
                            <a:schemeClr val="tx1"/>
                          </a:solidFill>
                          <a:effectLst>
                            <a:outerShdw blurRad="38100" dist="38100" dir="2700000" algn="tl">
                              <a:srgbClr val="000000">
                                <a:alpha val="43137"/>
                              </a:srgbClr>
                            </a:outerShdw>
                          </a:effectLst>
                        </a:rPr>
                        <a:t>Conforme</a:t>
                      </a:r>
                      <a:endParaRPr lang="en-US" sz="1050" dirty="0">
                        <a:solidFill>
                          <a:schemeClr val="tx1"/>
                        </a:solidFill>
                        <a:effectLst>
                          <a:outerShdw blurRad="38100" dist="38100" dir="2700000" algn="tl">
                            <a:srgbClr val="000000">
                              <a:alpha val="43137"/>
                            </a:srgbClr>
                          </a:outerShdw>
                        </a:effectLst>
                      </a:endParaRPr>
                    </a:p>
                    <a:p>
                      <a:pPr algn="ctr">
                        <a:lnSpc>
                          <a:spcPct val="115000"/>
                        </a:lnSpc>
                        <a:spcAft>
                          <a:spcPts val="0"/>
                        </a:spcAft>
                      </a:pPr>
                      <a:r>
                        <a:rPr lang="ro-RO" sz="900" dirty="0">
                          <a:effectLst/>
                        </a:rPr>
                        <a:t>(se vor preciza perioadele)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Neconforme</a:t>
                      </a:r>
                      <a:endParaRPr lang="en-US" sz="1000" dirty="0">
                        <a:effectLst/>
                      </a:endParaRPr>
                    </a:p>
                    <a:p>
                      <a:pPr algn="ctr">
                        <a:lnSpc>
                          <a:spcPct val="115000"/>
                        </a:lnSpc>
                        <a:spcAft>
                          <a:spcPts val="0"/>
                        </a:spcAft>
                      </a:pPr>
                      <a:r>
                        <a:rPr lang="ro-RO" sz="900" dirty="0">
                          <a:effectLst/>
                        </a:rPr>
                        <a:t>(se vor preciza perioadele)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 </a:t>
                      </a:r>
                      <a:endParaRPr lang="en-US" sz="1000">
                        <a:effectLst/>
                      </a:endParaRPr>
                    </a:p>
                    <a:p>
                      <a:pPr algn="ctr">
                        <a:lnSpc>
                          <a:spcPct val="115000"/>
                        </a:lnSpc>
                        <a:spcAft>
                          <a:spcPts val="0"/>
                        </a:spcAft>
                      </a:pPr>
                      <a:r>
                        <a:rPr lang="ro-RO" sz="900">
                          <a:effectLst/>
                        </a:rPr>
                        <a:t>Criteriile de neconformitate conform art.IV din Lg.169/2017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800">
                          <a:effectLst/>
                        </a:rPr>
                        <a:t>Număr de inventar</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158342197"/>
                  </a:ext>
                </a:extLst>
              </a:tr>
              <a:tr h="175815">
                <a:tc>
                  <a:txBody>
                    <a:bodyPr/>
                    <a:lstStyle/>
                    <a:p>
                      <a:pPr algn="ctr">
                        <a:lnSpc>
                          <a:spcPct val="115000"/>
                        </a:lnSpc>
                        <a:spcAft>
                          <a:spcPts val="0"/>
                        </a:spcAft>
                      </a:pPr>
                      <a:r>
                        <a:rPr lang="ro-RO" sz="900">
                          <a:effectLst/>
                        </a:rPr>
                        <a:t>0</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9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800">
                          <a:effectLst/>
                        </a:rPr>
                        <a:t>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1170317210"/>
                  </a:ext>
                </a:extLst>
              </a:tr>
              <a:tr h="447159">
                <a:tc rowSpan="11">
                  <a:txBody>
                    <a:bodyPr/>
                    <a:lstStyle/>
                    <a:p>
                      <a:pPr>
                        <a:lnSpc>
                          <a:spcPct val="115000"/>
                        </a:lnSpc>
                      </a:pPr>
                      <a:endParaRPr lang="en-US" sz="1000">
                        <a:effectLst/>
                        <a:latin typeface="Calibri" panose="020F0502020204030204" pitchFamily="34" charset="0"/>
                        <a:cs typeface="Times New Roman" panose="02020603050405020304" pitchFamily="18" charset="0"/>
                      </a:endParaRPr>
                    </a:p>
                  </a:txBody>
                  <a:tcPr marL="64806" marR="64806" marT="0" marB="0" anchor="ctr"/>
                </a:tc>
                <a:tc rowSpan="11">
                  <a:txBody>
                    <a:bodyPr/>
                    <a:lstStyle/>
                    <a:p>
                      <a:pPr algn="ctr">
                        <a:lnSpc>
                          <a:spcPct val="115000"/>
                        </a:lnSpc>
                        <a:spcAft>
                          <a:spcPts val="0"/>
                        </a:spcAft>
                      </a:pPr>
                      <a:r>
                        <a:rPr lang="ro-RO" sz="900">
                          <a:effectLst/>
                        </a:rPr>
                        <a:t>Penitenciar Arad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just">
                        <a:lnSpc>
                          <a:spcPct val="115000"/>
                        </a:lnSpc>
                        <a:spcAft>
                          <a:spcPts val="0"/>
                        </a:spcAft>
                      </a:pPr>
                      <a:r>
                        <a:rPr lang="ro-RO" sz="900">
                          <a:effectLst/>
                        </a:rPr>
                        <a:t>Spaţiu de cazare nr. 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E1A, E1B, E1C</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24.07.2012 - 28.02.2013 01.05. 2013 -12.10.2017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01.03.2013 – 30.04.2013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lit.a,e,f</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800">
                          <a:effectLst/>
                        </a:rPr>
                        <a:t>100054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3202312883"/>
                  </a:ext>
                </a:extLst>
              </a:tr>
              <a:tr h="298826">
                <a:tc vMerge="1">
                  <a:txBody>
                    <a:bodyPr/>
                    <a:lstStyle/>
                    <a:p>
                      <a:endParaRPr lang="en-US"/>
                    </a:p>
                  </a:txBody>
                  <a:tcPr/>
                </a:tc>
                <a:tc vMerge="1">
                  <a:txBody>
                    <a:bodyPr/>
                    <a:lstStyle/>
                    <a:p>
                      <a:endParaRPr lang="en-US"/>
                    </a:p>
                  </a:txBody>
                  <a:tcPr/>
                </a:tc>
                <a:tc>
                  <a:txBody>
                    <a:bodyPr/>
                    <a:lstStyle/>
                    <a:p>
                      <a:pPr algn="just">
                        <a:lnSpc>
                          <a:spcPct val="115000"/>
                        </a:lnSpc>
                        <a:spcAft>
                          <a:spcPts val="0"/>
                        </a:spcAft>
                      </a:pPr>
                      <a:r>
                        <a:rPr lang="ro-RO" sz="900">
                          <a:effectLst/>
                        </a:rPr>
                        <a:t>Spaţiu de cazare nr. 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E2A,E3, E4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24.07.2012 – 12.10.2017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800">
                          <a:effectLst/>
                        </a:rPr>
                        <a:t>100053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2975219638"/>
                  </a:ext>
                </a:extLst>
              </a:tr>
              <a:tr h="298826">
                <a:tc vMerge="1">
                  <a:txBody>
                    <a:bodyPr/>
                    <a:lstStyle/>
                    <a:p>
                      <a:endParaRPr lang="en-US"/>
                    </a:p>
                  </a:txBody>
                  <a:tcPr/>
                </a:tc>
                <a:tc vMerge="1">
                  <a:txBody>
                    <a:bodyPr/>
                    <a:lstStyle/>
                    <a:p>
                      <a:endParaRPr lang="en-US"/>
                    </a:p>
                  </a:txBody>
                  <a:tcPr/>
                </a:tc>
                <a:tc>
                  <a:txBody>
                    <a:bodyPr/>
                    <a:lstStyle/>
                    <a:p>
                      <a:pPr algn="just">
                        <a:lnSpc>
                          <a:spcPct val="115000"/>
                        </a:lnSpc>
                        <a:spcAft>
                          <a:spcPts val="0"/>
                        </a:spcAft>
                      </a:pPr>
                      <a:r>
                        <a:rPr lang="ro-RO" sz="900">
                          <a:effectLst/>
                        </a:rPr>
                        <a:t>Spaţiu de cazare nr. 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E2B+E7 LUNGĂ,</a:t>
                      </a:r>
                      <a:endParaRPr lang="en-US" sz="1000">
                        <a:effectLst/>
                      </a:endParaRPr>
                    </a:p>
                    <a:p>
                      <a:pPr algn="ctr">
                        <a:lnSpc>
                          <a:spcPct val="115000"/>
                        </a:lnSpc>
                        <a:spcAft>
                          <a:spcPts val="0"/>
                        </a:spcAft>
                      </a:pPr>
                      <a:r>
                        <a:rPr lang="ro-RO" sz="900">
                          <a:effectLst/>
                        </a:rPr>
                        <a:t>E5, E6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24.07.2012 – 12.10.2017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800">
                          <a:effectLst/>
                        </a:rPr>
                        <a:t>100052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2309517664"/>
                  </a:ext>
                </a:extLst>
              </a:tr>
              <a:tr h="325228">
                <a:tc vMerge="1">
                  <a:txBody>
                    <a:bodyPr/>
                    <a:lstStyle/>
                    <a:p>
                      <a:endParaRPr lang="en-US"/>
                    </a:p>
                  </a:txBody>
                  <a:tcPr/>
                </a:tc>
                <a:tc vMerge="1">
                  <a:txBody>
                    <a:bodyPr/>
                    <a:lstStyle/>
                    <a:p>
                      <a:endParaRPr lang="en-US"/>
                    </a:p>
                  </a:txBody>
                  <a:tcPr/>
                </a:tc>
                <a:tc rowSpan="2">
                  <a:txBody>
                    <a:bodyPr/>
                    <a:lstStyle/>
                    <a:p>
                      <a:pPr algn="just">
                        <a:lnSpc>
                          <a:spcPct val="115000"/>
                        </a:lnSpc>
                        <a:spcAft>
                          <a:spcPts val="0"/>
                        </a:spcAft>
                      </a:pPr>
                      <a:r>
                        <a:rPr lang="ro-RO" sz="900" dirty="0" err="1">
                          <a:effectLst/>
                        </a:rPr>
                        <a:t>Spaţiu</a:t>
                      </a:r>
                      <a:r>
                        <a:rPr lang="ro-RO" sz="900" dirty="0">
                          <a:effectLst/>
                        </a:rPr>
                        <a:t> de cazare nr. 4</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rowSpan="2">
                  <a:txBody>
                    <a:bodyPr/>
                    <a:lstStyle/>
                    <a:p>
                      <a:pPr algn="ctr">
                        <a:lnSpc>
                          <a:spcPct val="115000"/>
                        </a:lnSpc>
                        <a:spcAft>
                          <a:spcPts val="0"/>
                        </a:spcAft>
                      </a:pPr>
                      <a:r>
                        <a:rPr lang="ro-RO" sz="900" dirty="0">
                          <a:effectLst/>
                        </a:rPr>
                        <a:t>E7 SCURTĂ,</a:t>
                      </a:r>
                      <a:endParaRPr lang="en-US" sz="1000" dirty="0">
                        <a:effectLst/>
                      </a:endParaRPr>
                    </a:p>
                    <a:p>
                      <a:pPr algn="ctr">
                        <a:lnSpc>
                          <a:spcPct val="115000"/>
                        </a:lnSpc>
                        <a:spcAft>
                          <a:spcPts val="0"/>
                        </a:spcAft>
                      </a:pPr>
                      <a:r>
                        <a:rPr lang="ro-RO" sz="900" dirty="0">
                          <a:effectLst/>
                        </a:rPr>
                        <a:t>E8A, E8B</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rowSpan="2">
                  <a:txBody>
                    <a:bodyPr/>
                    <a:lstStyle/>
                    <a:p>
                      <a:pPr algn="ctr">
                        <a:lnSpc>
                          <a:spcPct val="115000"/>
                        </a:lnSpc>
                        <a:spcAft>
                          <a:spcPts val="0"/>
                        </a:spcAft>
                      </a:pPr>
                      <a:r>
                        <a:rPr lang="ro-RO" sz="900" dirty="0">
                          <a:effectLst/>
                        </a:rPr>
                        <a:t> 01.01.2013 – 30.06.2017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24.07.2012 – 31.12.2012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lit.e,f</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rowSpan="2">
                  <a:txBody>
                    <a:bodyPr/>
                    <a:lstStyle/>
                    <a:p>
                      <a:pPr algn="ctr">
                        <a:lnSpc>
                          <a:spcPct val="115000"/>
                        </a:lnSpc>
                        <a:spcAft>
                          <a:spcPts val="0"/>
                        </a:spcAft>
                      </a:pPr>
                      <a:r>
                        <a:rPr lang="ro-RO" sz="800">
                          <a:effectLst/>
                        </a:rPr>
                        <a:t>100051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749467537"/>
                  </a:ext>
                </a:extLst>
              </a:tr>
              <a:tr h="386434">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ro-RO" sz="900" dirty="0">
                          <a:effectLst/>
                        </a:rPr>
                        <a:t>01.07.2017 -12.10.2017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lit.e,f</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vMerge="1">
                  <a:txBody>
                    <a:bodyPr/>
                    <a:lstStyle/>
                    <a:p>
                      <a:endParaRPr lang="en-US"/>
                    </a:p>
                  </a:txBody>
                  <a:tcPr/>
                </a:tc>
                <a:extLst>
                  <a:ext uri="{0D108BD9-81ED-4DB2-BD59-A6C34878D82A}">
                    <a16:rowId xmlns:a16="http://schemas.microsoft.com/office/drawing/2014/main" xmlns="" val="3299006445"/>
                  </a:ext>
                </a:extLst>
              </a:tr>
              <a:tr h="480282">
                <a:tc vMerge="1">
                  <a:txBody>
                    <a:bodyPr/>
                    <a:lstStyle/>
                    <a:p>
                      <a:endParaRPr lang="en-US"/>
                    </a:p>
                  </a:txBody>
                  <a:tcPr/>
                </a:tc>
                <a:tc vMerge="1">
                  <a:txBody>
                    <a:bodyPr/>
                    <a:lstStyle/>
                    <a:p>
                      <a:endParaRPr lang="en-US"/>
                    </a:p>
                  </a:txBody>
                  <a:tcPr/>
                </a:tc>
                <a:tc rowSpan="5">
                  <a:txBody>
                    <a:bodyPr/>
                    <a:lstStyle/>
                    <a:p>
                      <a:pPr algn="just">
                        <a:lnSpc>
                          <a:spcPct val="115000"/>
                        </a:lnSpc>
                        <a:spcAft>
                          <a:spcPts val="0"/>
                        </a:spcAft>
                      </a:pPr>
                      <a:r>
                        <a:rPr lang="ro-RO" sz="900">
                          <a:effectLst/>
                        </a:rPr>
                        <a:t>Spaţiu de cazare nr. 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rowSpan="5">
                  <a:txBody>
                    <a:bodyPr/>
                    <a:lstStyle/>
                    <a:p>
                      <a:pPr algn="ctr">
                        <a:lnSpc>
                          <a:spcPct val="115000"/>
                        </a:lnSpc>
                        <a:spcAft>
                          <a:spcPts val="0"/>
                        </a:spcAft>
                      </a:pPr>
                      <a:r>
                        <a:rPr lang="ro-RO" sz="900">
                          <a:effectLst/>
                        </a:rPr>
                        <a:t>E1</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01.02.2013 - 28.02.2013      </a:t>
                      </a:r>
                      <a:br>
                        <a:rPr lang="ro-RO" sz="900" dirty="0">
                          <a:effectLst/>
                        </a:rPr>
                      </a:b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24.07.2012 -31.01.2013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rowSpan="5">
                  <a:txBody>
                    <a:bodyPr/>
                    <a:lstStyle/>
                    <a:p>
                      <a:pPr algn="ctr">
                        <a:lnSpc>
                          <a:spcPct val="115000"/>
                        </a:lnSpc>
                        <a:spcAft>
                          <a:spcPts val="0"/>
                        </a:spcAft>
                      </a:pPr>
                      <a:r>
                        <a:rPr lang="ro-RO" sz="800">
                          <a:effectLst/>
                        </a:rPr>
                        <a:t>100002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3307041606"/>
                  </a:ext>
                </a:extLst>
              </a:tr>
              <a:tr h="29810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ro-RO" sz="900">
                          <a:effectLst/>
                        </a:rPr>
                        <a:t>01.10.2013  - 30.11.2013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01.03.2013 -30.09.2013</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vMerge="1">
                  <a:txBody>
                    <a:bodyPr/>
                    <a:lstStyle/>
                    <a:p>
                      <a:endParaRPr lang="en-US"/>
                    </a:p>
                  </a:txBody>
                  <a:tcPr/>
                </a:tc>
                <a:extLst>
                  <a:ext uri="{0D108BD9-81ED-4DB2-BD59-A6C34878D82A}">
                    <a16:rowId xmlns:a16="http://schemas.microsoft.com/office/drawing/2014/main" xmlns="" val="1334597428"/>
                  </a:ext>
                </a:extLst>
              </a:tr>
              <a:tr h="29810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ro-RO" sz="900" dirty="0">
                          <a:effectLst/>
                        </a:rPr>
                        <a:t>01.02.2014 - 31.03.2014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01.12.2013 -31.01.2014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vMerge="1">
                  <a:txBody>
                    <a:bodyPr/>
                    <a:lstStyle/>
                    <a:p>
                      <a:endParaRPr lang="en-US"/>
                    </a:p>
                  </a:txBody>
                  <a:tcPr/>
                </a:tc>
                <a:extLst>
                  <a:ext uri="{0D108BD9-81ED-4DB2-BD59-A6C34878D82A}">
                    <a16:rowId xmlns:a16="http://schemas.microsoft.com/office/drawing/2014/main" xmlns="" val="2352898286"/>
                  </a:ext>
                </a:extLst>
              </a:tr>
              <a:tr h="29810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ro-RO" sz="900">
                          <a:effectLst/>
                        </a:rPr>
                        <a:t>01.11.2014 - 30.06.2015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01.04.2014 -31.10.2014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vMerge="1">
                  <a:txBody>
                    <a:bodyPr/>
                    <a:lstStyle/>
                    <a:p>
                      <a:endParaRPr lang="en-US"/>
                    </a:p>
                  </a:txBody>
                  <a:tcPr/>
                </a:tc>
                <a:extLst>
                  <a:ext uri="{0D108BD9-81ED-4DB2-BD59-A6C34878D82A}">
                    <a16:rowId xmlns:a16="http://schemas.microsoft.com/office/drawing/2014/main" xmlns="" val="1544860517"/>
                  </a:ext>
                </a:extLst>
              </a:tr>
              <a:tr h="298106">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ro-RO" sz="900">
                          <a:effectLst/>
                        </a:rPr>
                        <a:t>01.08.2015 – 12.10.2017</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01.07.2015 - 31.07.2015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vMerge="1">
                  <a:txBody>
                    <a:bodyPr/>
                    <a:lstStyle/>
                    <a:p>
                      <a:endParaRPr lang="en-US"/>
                    </a:p>
                  </a:txBody>
                  <a:tcPr/>
                </a:tc>
                <a:extLst>
                  <a:ext uri="{0D108BD9-81ED-4DB2-BD59-A6C34878D82A}">
                    <a16:rowId xmlns:a16="http://schemas.microsoft.com/office/drawing/2014/main" xmlns="" val="3682362168"/>
                  </a:ext>
                </a:extLst>
              </a:tr>
              <a:tr h="298106">
                <a:tc vMerge="1">
                  <a:txBody>
                    <a:bodyPr/>
                    <a:lstStyle/>
                    <a:p>
                      <a:endParaRPr lang="en-US"/>
                    </a:p>
                  </a:txBody>
                  <a:tcPr/>
                </a:tc>
                <a:tc vMerge="1">
                  <a:txBody>
                    <a:bodyPr/>
                    <a:lstStyle/>
                    <a:p>
                      <a:endParaRPr lang="en-US"/>
                    </a:p>
                  </a:txBody>
                  <a:tcPr/>
                </a:tc>
                <a:tc>
                  <a:txBody>
                    <a:bodyPr/>
                    <a:lstStyle/>
                    <a:p>
                      <a:pPr algn="just">
                        <a:lnSpc>
                          <a:spcPct val="115000"/>
                        </a:lnSpc>
                        <a:spcAft>
                          <a:spcPts val="0"/>
                        </a:spcAft>
                      </a:pPr>
                      <a:r>
                        <a:rPr lang="ro-RO" sz="900" dirty="0" err="1">
                          <a:effectLst/>
                        </a:rPr>
                        <a:t>Spaţiu</a:t>
                      </a:r>
                      <a:r>
                        <a:rPr lang="ro-RO" sz="900" dirty="0">
                          <a:effectLst/>
                        </a:rPr>
                        <a:t> de cazare nr. 6</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E2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dirty="0">
                          <a:effectLst/>
                        </a:rPr>
                        <a:t>24.07.2012 -12.10.2017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tc>
                  <a:txBody>
                    <a:bodyPr/>
                    <a:lstStyle/>
                    <a:p>
                      <a:pPr algn="ctr">
                        <a:lnSpc>
                          <a:spcPct val="115000"/>
                        </a:lnSpc>
                        <a:spcAft>
                          <a:spcPts val="0"/>
                        </a:spcAft>
                      </a:pPr>
                      <a:r>
                        <a:rPr lang="ro-RO" sz="900">
                          <a:effectLst/>
                        </a:rPr>
                        <a:t>Art.55</a:t>
                      </a:r>
                      <a:r>
                        <a:rPr lang="en-US" sz="900">
                          <a:effectLst/>
                        </a:rPr>
                        <a:t>^</a:t>
                      </a:r>
                      <a:r>
                        <a:rPr lang="ro-RO" sz="900">
                          <a:effectLst/>
                        </a:rPr>
                        <a:t>1 alin.(3) lit.a</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tc>
                <a:tc>
                  <a:txBody>
                    <a:bodyPr/>
                    <a:lstStyle/>
                    <a:p>
                      <a:pPr algn="ctr">
                        <a:lnSpc>
                          <a:spcPct val="115000"/>
                        </a:lnSpc>
                        <a:spcAft>
                          <a:spcPts val="0"/>
                        </a:spcAft>
                      </a:pPr>
                      <a:r>
                        <a:rPr lang="ro-RO" sz="800" dirty="0">
                          <a:effectLst/>
                        </a:rPr>
                        <a:t>100003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06" marR="64806" marT="0" marB="0" anchor="ctr"/>
                </a:tc>
                <a:extLst>
                  <a:ext uri="{0D108BD9-81ED-4DB2-BD59-A6C34878D82A}">
                    <a16:rowId xmlns:a16="http://schemas.microsoft.com/office/drawing/2014/main" xmlns="" val="1268243867"/>
                  </a:ext>
                </a:extLst>
              </a:tr>
            </a:tbl>
          </a:graphicData>
        </a:graphic>
      </p:graphicFrame>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867779" y="857710"/>
            <a:ext cx="10891719" cy="646331"/>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itchFamily="34" charset="0"/>
                <a:cs typeface="Arial" pitchFamily="34" charset="0"/>
              </a:rPr>
              <a:t>	Încadrare </a:t>
            </a:r>
            <a:r>
              <a:rPr lang="ro-RO" i="1" dirty="0">
                <a:effectLst>
                  <a:outerShdw blurRad="38100" dist="38100" dir="2700000" algn="tl">
                    <a:srgbClr val="000000">
                      <a:alpha val="43137"/>
                    </a:srgbClr>
                  </a:outerShdw>
                </a:effectLst>
                <a:latin typeface="Arial" pitchFamily="34" charset="0"/>
                <a:cs typeface="Arial" pitchFamily="34" charset="0"/>
              </a:rPr>
              <a:t>conform </a:t>
            </a:r>
            <a:r>
              <a:rPr lang="vi-VN" i="1" dirty="0" err="1">
                <a:effectLst>
                  <a:outerShdw blurRad="38100" dist="38100" dir="2700000" algn="tl">
                    <a:srgbClr val="000000">
                      <a:alpha val="43137"/>
                    </a:srgbClr>
                  </a:outerShdw>
                </a:effectLst>
                <a:cs typeface="Arial" pitchFamily="34" charset="0"/>
              </a:rPr>
              <a:t>Ordinul</a:t>
            </a:r>
            <a:r>
              <a:rPr lang="ro-RO" i="1" dirty="0">
                <a:effectLst>
                  <a:outerShdw blurRad="38100" dist="38100" dir="2700000" algn="tl">
                    <a:srgbClr val="000000">
                      <a:alpha val="43137"/>
                    </a:srgbClr>
                  </a:outerShdw>
                </a:effectLst>
                <a:latin typeface="Arial" pitchFamily="34" charset="0"/>
                <a:cs typeface="Arial" pitchFamily="34" charset="0"/>
              </a:rPr>
              <a:t>ui</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nr</a:t>
            </a:r>
            <a:r>
              <a:rPr lang="vi-VN" i="1" dirty="0">
                <a:effectLst>
                  <a:outerShdw blurRad="38100" dist="38100" dir="2700000" algn="tl">
                    <a:srgbClr val="000000">
                      <a:alpha val="43137"/>
                    </a:srgbClr>
                  </a:outerShdw>
                </a:effectLst>
                <a:cs typeface="Arial" pitchFamily="34" charset="0"/>
              </a:rPr>
              <a:t>. 2773/2017 </a:t>
            </a:r>
            <a:r>
              <a:rPr lang="vi-VN" i="1" dirty="0" err="1">
                <a:effectLst>
                  <a:outerShdw blurRad="38100" dist="38100" dir="2700000" algn="tl">
                    <a:srgbClr val="000000">
                      <a:alpha val="43137"/>
                    </a:srgbClr>
                  </a:outerShdw>
                </a:effectLst>
                <a:cs typeface="Arial" pitchFamily="34" charset="0"/>
              </a:rPr>
              <a:t>pentru</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aprobarea</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Situației</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centralizate</a:t>
            </a:r>
            <a:r>
              <a:rPr lang="vi-VN" i="1" dirty="0">
                <a:effectLst>
                  <a:outerShdw blurRad="38100" dist="38100" dir="2700000" algn="tl">
                    <a:srgbClr val="000000">
                      <a:alpha val="43137"/>
                    </a:srgbClr>
                  </a:outerShdw>
                </a:effectLst>
                <a:cs typeface="Arial" pitchFamily="34" charset="0"/>
              </a:rPr>
              <a:t> a </a:t>
            </a:r>
            <a:r>
              <a:rPr lang="vi-VN" i="1" dirty="0" err="1">
                <a:effectLst>
                  <a:outerShdw blurRad="38100" dist="38100" dir="2700000" algn="tl">
                    <a:srgbClr val="000000">
                      <a:alpha val="43137"/>
                    </a:srgbClr>
                  </a:outerShdw>
                </a:effectLst>
                <a:cs typeface="Arial" pitchFamily="34" charset="0"/>
              </a:rPr>
              <a:t>clădirilor</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care</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sunt</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necorespunzătoare</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din</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punctul</a:t>
            </a:r>
            <a:r>
              <a:rPr lang="vi-VN" i="1" dirty="0">
                <a:effectLst>
                  <a:outerShdw blurRad="38100" dist="38100" dir="2700000" algn="tl">
                    <a:srgbClr val="000000">
                      <a:alpha val="43137"/>
                    </a:srgbClr>
                  </a:outerShdw>
                </a:effectLst>
                <a:cs typeface="Arial" pitchFamily="34" charset="0"/>
              </a:rPr>
              <a:t> de </a:t>
            </a:r>
            <a:r>
              <a:rPr lang="vi-VN" i="1" dirty="0" err="1">
                <a:effectLst>
                  <a:outerShdw blurRad="38100" dist="38100" dir="2700000" algn="tl">
                    <a:srgbClr val="000000">
                      <a:alpha val="43137"/>
                    </a:srgbClr>
                  </a:outerShdw>
                </a:effectLst>
                <a:cs typeface="Arial" pitchFamily="34" charset="0"/>
              </a:rPr>
              <a:t>vedere</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al</a:t>
            </a:r>
            <a:r>
              <a:rPr lang="vi-VN" i="1" dirty="0">
                <a:effectLst>
                  <a:outerShdw blurRad="38100" dist="38100" dir="2700000" algn="tl">
                    <a:srgbClr val="000000">
                      <a:alpha val="43137"/>
                    </a:srgbClr>
                  </a:outerShdw>
                </a:effectLst>
                <a:cs typeface="Arial" pitchFamily="34" charset="0"/>
              </a:rPr>
              <a:t> </a:t>
            </a:r>
            <a:r>
              <a:rPr lang="vi-VN" i="1" dirty="0" err="1">
                <a:effectLst>
                  <a:outerShdw blurRad="38100" dist="38100" dir="2700000" algn="tl">
                    <a:srgbClr val="000000">
                      <a:alpha val="43137"/>
                    </a:srgbClr>
                  </a:outerShdw>
                </a:effectLst>
                <a:cs typeface="Arial" pitchFamily="34" charset="0"/>
              </a:rPr>
              <a:t>condițiilor</a:t>
            </a:r>
            <a:r>
              <a:rPr lang="vi-VN" i="1" dirty="0">
                <a:effectLst>
                  <a:outerShdw blurRad="38100" dist="38100" dir="2700000" algn="tl">
                    <a:srgbClr val="000000">
                      <a:alpha val="43137"/>
                    </a:srgbClr>
                  </a:outerShdw>
                </a:effectLst>
                <a:cs typeface="Arial" pitchFamily="34" charset="0"/>
              </a:rPr>
              <a:t> de </a:t>
            </a:r>
            <a:r>
              <a:rPr lang="vi-VN" i="1" dirty="0" err="1">
                <a:effectLst>
                  <a:outerShdw blurRad="38100" dist="38100" dir="2700000" algn="tl">
                    <a:srgbClr val="000000">
                      <a:alpha val="43137"/>
                    </a:srgbClr>
                  </a:outerShdw>
                </a:effectLst>
                <a:cs typeface="Arial" pitchFamily="34" charset="0"/>
              </a:rPr>
              <a:t>detenție</a:t>
            </a:r>
            <a:r>
              <a:rPr lang="ro-RO" i="1" dirty="0">
                <a:effectLst>
                  <a:outerShdw blurRad="38100" dist="38100" dir="2700000" algn="tl">
                    <a:srgbClr val="000000">
                      <a:alpha val="43137"/>
                    </a:srgbClr>
                  </a:outerShdw>
                </a:effectLst>
                <a:latin typeface="Arial" pitchFamily="34" charset="0"/>
                <a:cs typeface="Arial" pitchFamily="34" charset="0"/>
              </a:rPr>
              <a:t> </a:t>
            </a:r>
          </a:p>
        </p:txBody>
      </p:sp>
      <p:sp>
        <p:nvSpPr>
          <p:cNvPr id="3" name="Slide Number Placeholder 2"/>
          <p:cNvSpPr>
            <a:spLocks noGrp="1"/>
          </p:cNvSpPr>
          <p:nvPr>
            <p:ph type="sldNum" sz="quarter" idx="12"/>
          </p:nvPr>
        </p:nvSpPr>
        <p:spPr/>
        <p:txBody>
          <a:bodyPr/>
          <a:lstStyle/>
          <a:p>
            <a:fld id="{B2DE8CB3-EDA8-4B07-B4EA-AA2642876B92}" type="slidenum">
              <a:rPr lang="en-US" smtClean="0"/>
              <a:t>10</a:t>
            </a:fld>
            <a:endParaRPr lang="en-US"/>
          </a:p>
        </p:txBody>
      </p:sp>
    </p:spTree>
    <p:extLst>
      <p:ext uri="{BB962C8B-B14F-4D97-AF65-F5344CB8AC3E}">
        <p14:creationId xmlns:p14="http://schemas.microsoft.com/office/powerpoint/2010/main" val="17274329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2250"/>
                                        <p:tgtEl>
                                          <p:spTgt spid="9"/>
                                        </p:tgtEl>
                                      </p:cBhvr>
                                    </p:animEffect>
                                  </p:childTnLst>
                                </p:cTn>
                              </p:par>
                            </p:childTnLst>
                          </p:cTn>
                        </p:par>
                        <p:par>
                          <p:cTn id="8" fill="hold">
                            <p:stCondLst>
                              <p:cond delay="225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ppt_x</p:attrName>
                                        </p:attrNameLst>
                                      </p:cBhvr>
                                      <p:tavLst>
                                        <p:tav tm="0">
                                          <p:val>
                                            <p:strVal val="#ppt_x"/>
                                          </p:val>
                                        </p:tav>
                                        <p:tav tm="100000">
                                          <p:val>
                                            <p:strVal val="#ppt_x"/>
                                          </p:val>
                                        </p:tav>
                                      </p:tavLst>
                                    </p:anim>
                                    <p:anim calcmode="lin" valueType="num">
                                      <p:cBhvr>
                                        <p:cTn id="13"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9908" y="726671"/>
            <a:ext cx="5011776" cy="3693319"/>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itchFamily="34" charset="0"/>
                <a:cs typeface="Arial" pitchFamily="34" charset="0"/>
              </a:rPr>
              <a:t>	Pavilionul </a:t>
            </a:r>
            <a:r>
              <a:rPr lang="ro-RO" i="1" dirty="0">
                <a:effectLst>
                  <a:outerShdw blurRad="38100" dist="38100" dir="2700000" algn="tl">
                    <a:srgbClr val="000000">
                      <a:alpha val="43137"/>
                    </a:srgbClr>
                  </a:outerShdw>
                </a:effectLst>
                <a:latin typeface="Arial" pitchFamily="34" charset="0"/>
                <a:cs typeface="Arial" pitchFamily="34" charset="0"/>
              </a:rPr>
              <a:t>de primire cuprinde o </a:t>
            </a:r>
            <a:r>
              <a:rPr lang="ro-RO" b="1" i="1" dirty="0" smtClean="0">
                <a:effectLst>
                  <a:outerShdw blurRad="38100" dist="38100" dir="2700000" algn="tl">
                    <a:srgbClr val="000000">
                      <a:alpha val="43137"/>
                    </a:srgbClr>
                  </a:outerShdw>
                </a:effectLst>
                <a:latin typeface="Arial" pitchFamily="34" charset="0"/>
                <a:cs typeface="Arial" pitchFamily="34" charset="0"/>
              </a:rPr>
              <a:t>micropoliclinică</a:t>
            </a:r>
            <a:r>
              <a:rPr lang="ro-RO" i="1" dirty="0">
                <a:effectLst>
                  <a:outerShdw blurRad="38100" dist="38100" dir="2700000" algn="tl">
                    <a:srgbClr val="000000">
                      <a:alpha val="43137"/>
                    </a:srgbClr>
                  </a:outerShdw>
                </a:effectLst>
                <a:latin typeface="Arial" pitchFamily="34" charset="0"/>
                <a:cs typeface="Arial" pitchFamily="34" charset="0"/>
              </a:rPr>
              <a:t> </a:t>
            </a:r>
            <a:r>
              <a:rPr lang="ro-RO" i="1" dirty="0" smtClean="0">
                <a:effectLst>
                  <a:outerShdw blurRad="38100" dist="38100" dir="2700000" algn="tl">
                    <a:srgbClr val="000000">
                      <a:alpha val="43137"/>
                    </a:srgbClr>
                  </a:outerShdw>
                </a:effectLst>
                <a:latin typeface="Arial" pitchFamily="34" charset="0"/>
                <a:cs typeface="Arial" pitchFamily="34" charset="0"/>
              </a:rPr>
              <a:t>ce </a:t>
            </a:r>
            <a:r>
              <a:rPr lang="ro-RO" i="1" dirty="0">
                <a:effectLst>
                  <a:outerShdw blurRad="38100" dist="38100" dir="2700000" algn="tl">
                    <a:srgbClr val="000000">
                      <a:alpha val="43137"/>
                    </a:srgbClr>
                  </a:outerShdw>
                </a:effectLst>
                <a:latin typeface="Arial" pitchFamily="34" charset="0"/>
                <a:cs typeface="Arial" pitchFamily="34" charset="0"/>
              </a:rPr>
              <a:t>permite investigaţii medicale (cabinete, săli de tratament şi laboratoare de analiză</a:t>
            </a:r>
            <a:r>
              <a:rPr lang="ro-RO" i="1" dirty="0" smtClean="0">
                <a:effectLst>
                  <a:outerShdw blurRad="38100" dist="38100" dir="2700000" algn="tl">
                    <a:srgbClr val="000000">
                      <a:alpha val="43137"/>
                    </a:srgbClr>
                  </a:outerShdw>
                </a:effectLst>
                <a:latin typeface="Arial" pitchFamily="34" charset="0"/>
                <a:cs typeface="Arial" pitchFamily="34" charset="0"/>
              </a:rPr>
              <a:t>), dar şi </a:t>
            </a:r>
            <a:r>
              <a:rPr lang="ro-RO" i="1" dirty="0">
                <a:effectLst>
                  <a:outerShdw blurRad="38100" dist="38100" dir="2700000" algn="tl">
                    <a:srgbClr val="000000">
                      <a:alpha val="43137"/>
                    </a:srgbClr>
                  </a:outerShdw>
                </a:effectLst>
                <a:latin typeface="Arial" pitchFamily="34" charset="0"/>
                <a:cs typeface="Arial" pitchFamily="34" charset="0"/>
              </a:rPr>
              <a:t>un </a:t>
            </a:r>
            <a:r>
              <a:rPr lang="ro-RO" b="1" i="1" dirty="0">
                <a:effectLst>
                  <a:outerShdw blurRad="38100" dist="38100" dir="2700000" algn="tl">
                    <a:srgbClr val="000000">
                      <a:alpha val="43137"/>
                    </a:srgbClr>
                  </a:outerShdw>
                </a:effectLst>
                <a:latin typeface="Arial" pitchFamily="34" charset="0"/>
                <a:cs typeface="Arial" pitchFamily="34" charset="0"/>
              </a:rPr>
              <a:t>sector </a:t>
            </a:r>
            <a:r>
              <a:rPr lang="ro-RO" b="1" i="1" dirty="0" smtClean="0">
                <a:effectLst>
                  <a:outerShdw blurRad="38100" dist="38100" dir="2700000" algn="tl">
                    <a:srgbClr val="000000">
                      <a:alpha val="43137"/>
                    </a:srgbClr>
                  </a:outerShdw>
                </a:effectLst>
                <a:latin typeface="Arial" pitchFamily="34" charset="0"/>
                <a:cs typeface="Arial" pitchFamily="34" charset="0"/>
              </a:rPr>
              <a:t>modern de acordare a vizitelor</a:t>
            </a:r>
            <a:r>
              <a:rPr lang="ro-RO" i="1" dirty="0" smtClean="0">
                <a:effectLst>
                  <a:outerShdw blurRad="38100" dist="38100" dir="2700000" algn="tl">
                    <a:srgbClr val="000000">
                      <a:alpha val="43137"/>
                    </a:srgbClr>
                  </a:outerShdw>
                </a:effectLst>
                <a:latin typeface="Arial" pitchFamily="34" charset="0"/>
                <a:cs typeface="Arial" pitchFamily="34" charset="0"/>
              </a:rPr>
              <a:t>. Acesta  </a:t>
            </a:r>
            <a:r>
              <a:rPr lang="ro-RO" i="1" dirty="0">
                <a:effectLst>
                  <a:outerShdw blurRad="38100" dist="38100" dir="2700000" algn="tl">
                    <a:srgbClr val="000000">
                      <a:alpha val="43137"/>
                    </a:srgbClr>
                  </a:outerShdw>
                </a:effectLst>
                <a:latin typeface="Arial" pitchFamily="34" charset="0"/>
                <a:cs typeface="Arial" pitchFamily="34" charset="0"/>
              </a:rPr>
              <a:t>facilitează vizitarea persoanelor private de libertate atât la cabine separate – pentru 12 vizite, cât şi pentru vizita la masă pentru 14 grupuri </a:t>
            </a:r>
            <a:r>
              <a:rPr lang="ro-RO" i="1" dirty="0" smtClean="0">
                <a:effectLst>
                  <a:outerShdw blurRad="38100" dist="38100" dir="2700000" algn="tl">
                    <a:srgbClr val="000000">
                      <a:alpha val="43137"/>
                    </a:srgbClr>
                  </a:outerShdw>
                </a:effectLst>
                <a:latin typeface="Arial" pitchFamily="34" charset="0"/>
                <a:cs typeface="Arial" pitchFamily="34" charset="0"/>
              </a:rPr>
              <a:t>simultan. 	</a:t>
            </a:r>
          </a:p>
          <a:p>
            <a:pPr algn="just"/>
            <a:r>
              <a:rPr lang="ro-RO" i="1" dirty="0">
                <a:effectLst>
                  <a:outerShdw blurRad="38100" dist="38100" dir="2700000" algn="tl">
                    <a:srgbClr val="000000">
                      <a:alpha val="43137"/>
                    </a:srgbClr>
                  </a:outerShdw>
                </a:effectLst>
                <a:latin typeface="Arial" pitchFamily="34" charset="0"/>
                <a:cs typeface="Arial" pitchFamily="34" charset="0"/>
              </a:rPr>
              <a:t>	</a:t>
            </a:r>
            <a:r>
              <a:rPr lang="ro-RO" i="1" dirty="0" smtClean="0">
                <a:effectLst>
                  <a:outerShdw blurRad="38100" dist="38100" dir="2700000" algn="tl">
                    <a:srgbClr val="000000">
                      <a:alpha val="43137"/>
                    </a:srgbClr>
                  </a:outerShdw>
                </a:effectLst>
                <a:latin typeface="Arial" pitchFamily="34" charset="0"/>
                <a:cs typeface="Arial" pitchFamily="34" charset="0"/>
              </a:rPr>
              <a:t>Totodată, au fost amenajate şi </a:t>
            </a:r>
            <a:r>
              <a:rPr lang="ro-RO" i="1" dirty="0">
                <a:effectLst>
                  <a:outerShdw blurRad="38100" dist="38100" dir="2700000" algn="tl">
                    <a:srgbClr val="000000">
                      <a:alpha val="43137"/>
                    </a:srgbClr>
                  </a:outerShdw>
                </a:effectLst>
                <a:latin typeface="Arial" pitchFamily="34" charset="0"/>
                <a:cs typeface="Arial" pitchFamily="34" charset="0"/>
              </a:rPr>
              <a:t>o încăpere pentru </a:t>
            </a:r>
            <a:r>
              <a:rPr lang="ro-RO" b="1" i="1" dirty="0">
                <a:effectLst>
                  <a:outerShdw blurRad="38100" dist="38100" dir="2700000" algn="tl">
                    <a:srgbClr val="000000">
                      <a:alpha val="43137"/>
                    </a:srgbClr>
                  </a:outerShdw>
                </a:effectLst>
                <a:latin typeface="Arial" pitchFamily="34" charset="0"/>
                <a:cs typeface="Arial" pitchFamily="34" charset="0"/>
              </a:rPr>
              <a:t>asigurarea vizitei intime</a:t>
            </a:r>
            <a:r>
              <a:rPr lang="ro-RO" i="1" dirty="0">
                <a:effectLst>
                  <a:outerShdw blurRad="38100" dist="38100" dir="2700000" algn="tl">
                    <a:srgbClr val="000000">
                      <a:alpha val="43137"/>
                    </a:srgbClr>
                  </a:outerShdw>
                </a:effectLst>
                <a:latin typeface="Arial" pitchFamily="34" charset="0"/>
                <a:cs typeface="Arial" pitchFamily="34" charset="0"/>
              </a:rPr>
              <a:t>, dar şi un spaţiu dotat pentru </a:t>
            </a:r>
            <a:r>
              <a:rPr lang="ro-RO" b="1" i="1" dirty="0">
                <a:effectLst>
                  <a:outerShdw blurRad="38100" dist="38100" dir="2700000" algn="tl">
                    <a:srgbClr val="000000">
                      <a:alpha val="43137"/>
                    </a:srgbClr>
                  </a:outerShdw>
                </a:effectLst>
                <a:latin typeface="Arial" pitchFamily="34" charset="0"/>
                <a:cs typeface="Arial" pitchFamily="34" charset="0"/>
              </a:rPr>
              <a:t>vizita online</a:t>
            </a:r>
            <a:r>
              <a:rPr lang="ro-RO" i="1" dirty="0">
                <a:effectLst>
                  <a:outerShdw blurRad="38100" dist="38100" dir="2700000" algn="tl">
                    <a:srgbClr val="000000">
                      <a:alpha val="43137"/>
                    </a:srgbClr>
                  </a:outerShdw>
                </a:effectLst>
                <a:latin typeface="Arial" pitchFamily="34" charset="0"/>
                <a:cs typeface="Arial" pitchFamily="34" charset="0"/>
              </a:rPr>
              <a:t>. </a:t>
            </a:r>
            <a:endParaRPr lang="ro-RO" i="1" dirty="0" smtClean="0">
              <a:effectLst>
                <a:outerShdw blurRad="38100" dist="38100" dir="2700000" algn="tl">
                  <a:srgbClr val="000000">
                    <a:alpha val="43137"/>
                  </a:srgbClr>
                </a:outerShdw>
              </a:effectLst>
              <a:latin typeface="Arial" pitchFamily="34" charset="0"/>
              <a:cs typeface="Arial" pitchFamily="34" charset="0"/>
            </a:endParaRPr>
          </a:p>
          <a:p>
            <a:pPr algn="just"/>
            <a:r>
              <a:rPr lang="ro-RO" i="1" dirty="0" smtClean="0">
                <a:effectLst>
                  <a:outerShdw blurRad="38100" dist="38100" dir="2700000" algn="tl">
                    <a:srgbClr val="000000">
                      <a:alpha val="43137"/>
                    </a:srgbClr>
                  </a:outerShdw>
                </a:effectLst>
                <a:latin typeface="Arial" pitchFamily="34" charset="0"/>
                <a:cs typeface="Arial" pitchFamily="34" charset="0"/>
              </a:rPr>
              <a:t>	</a:t>
            </a:r>
            <a:endParaRPr lang="ro-RO" i="1" dirty="0">
              <a:effectLst>
                <a:outerShdw blurRad="38100" dist="38100" dir="2700000" algn="tl">
                  <a:srgbClr val="000000">
                    <a:alpha val="43137"/>
                  </a:srgbClr>
                </a:outerShdw>
              </a:effectLst>
              <a:latin typeface="Arial" pitchFamily="34" charset="0"/>
              <a:cs typeface="Arial" pitchFamily="34" charset="0"/>
            </a:endParaRPr>
          </a:p>
        </p:txBody>
      </p:sp>
      <p:pic>
        <p:nvPicPr>
          <p:cNvPr id="2050" name="Picture 2" descr="E:\Prezentari unitati\ARAD\R104\thumbnailssss.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79724" y="874692"/>
            <a:ext cx="3436311" cy="25543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E:\Prezentari unitati\ARAD\R104\thumbnailrrrr.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28743" y="3600354"/>
            <a:ext cx="4216145" cy="31621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3" name="Picture 5" descr="E:\Prezentari unitati\ARAD\R104\DSC0902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32419" y="1503061"/>
            <a:ext cx="3206612" cy="24052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4" name="Picture 6" descr="E:\Prezentari unitati\ARAD\R104\thumbnailhhh.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61692" y="4102729"/>
            <a:ext cx="3019939" cy="22649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0641" y="4358326"/>
            <a:ext cx="3202826" cy="20093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ectangle 2"/>
          <p:cNvSpPr>
            <a:spLocks noChangeArrowheads="1"/>
          </p:cNvSpPr>
          <p:nvPr/>
        </p:nvSpPr>
        <p:spPr bwMode="auto">
          <a:xfrm>
            <a:off x="1467451" y="236476"/>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8" name="Slide Number Placeholder 7"/>
          <p:cNvSpPr>
            <a:spLocks noGrp="1"/>
          </p:cNvSpPr>
          <p:nvPr>
            <p:ph type="sldNum" sz="quarter" idx="12"/>
          </p:nvPr>
        </p:nvSpPr>
        <p:spPr/>
        <p:txBody>
          <a:bodyPr/>
          <a:lstStyle/>
          <a:p>
            <a:fld id="{B2DE8CB3-EDA8-4B07-B4EA-AA2642876B92}" type="slidenum">
              <a:rPr lang="en-US" smtClean="0"/>
              <a:t>11</a:t>
            </a:fld>
            <a:endParaRPr lang="en-US"/>
          </a:p>
        </p:txBody>
      </p:sp>
    </p:spTree>
    <p:extLst>
      <p:ext uri="{BB962C8B-B14F-4D97-AF65-F5344CB8AC3E}">
        <p14:creationId xmlns:p14="http://schemas.microsoft.com/office/powerpoint/2010/main" val="34878411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3000"/>
                                        <p:tgtEl>
                                          <p:spTgt spid="2"/>
                                        </p:tgtEl>
                                      </p:cBhvr>
                                    </p:animEffect>
                                  </p:childTnLst>
                                </p:cTn>
                              </p:par>
                            </p:childTnLst>
                          </p:cTn>
                        </p:par>
                        <p:par>
                          <p:cTn id="14" fill="hold">
                            <p:stCondLst>
                              <p:cond delay="4000"/>
                            </p:stCondLst>
                            <p:childTnLst>
                              <p:par>
                                <p:cTn id="15" presetID="21" presetClass="entr" presetSubtype="1" fill="hold" nodeType="afterEffect">
                                  <p:stCondLst>
                                    <p:cond delay="1750"/>
                                  </p:stCondLst>
                                  <p:childTnLst>
                                    <p:set>
                                      <p:cBhvr>
                                        <p:cTn id="16" dur="1" fill="hold">
                                          <p:stCondLst>
                                            <p:cond delay="0"/>
                                          </p:stCondLst>
                                        </p:cTn>
                                        <p:tgtEl>
                                          <p:spTgt spid="2050"/>
                                        </p:tgtEl>
                                        <p:attrNameLst>
                                          <p:attrName>style.visibility</p:attrName>
                                        </p:attrNameLst>
                                      </p:cBhvr>
                                      <p:to>
                                        <p:strVal val="visible"/>
                                      </p:to>
                                    </p:set>
                                    <p:animEffect transition="in" filter="wheel(1)">
                                      <p:cBhvr>
                                        <p:cTn id="17" dur="3250"/>
                                        <p:tgtEl>
                                          <p:spTgt spid="2050"/>
                                        </p:tgtEl>
                                      </p:cBhvr>
                                    </p:animEffect>
                                  </p:childTnLst>
                                </p:cTn>
                              </p:par>
                            </p:childTnLst>
                          </p:cTn>
                        </p:par>
                        <p:par>
                          <p:cTn id="18" fill="hold">
                            <p:stCondLst>
                              <p:cond delay="9000"/>
                            </p:stCondLst>
                            <p:childTnLst>
                              <p:par>
                                <p:cTn id="19" presetID="22" presetClass="entr" presetSubtype="2" fill="hold" nodeType="afterEffect">
                                  <p:stCondLst>
                                    <p:cond delay="1750"/>
                                  </p:stCondLst>
                                  <p:childTnLst>
                                    <p:set>
                                      <p:cBhvr>
                                        <p:cTn id="20" dur="1" fill="hold">
                                          <p:stCondLst>
                                            <p:cond delay="0"/>
                                          </p:stCondLst>
                                        </p:cTn>
                                        <p:tgtEl>
                                          <p:spTgt spid="2053"/>
                                        </p:tgtEl>
                                        <p:attrNameLst>
                                          <p:attrName>style.visibility</p:attrName>
                                        </p:attrNameLst>
                                      </p:cBhvr>
                                      <p:to>
                                        <p:strVal val="visible"/>
                                      </p:to>
                                    </p:set>
                                    <p:animEffect transition="in" filter="wipe(right)">
                                      <p:cBhvr>
                                        <p:cTn id="21" dur="2000"/>
                                        <p:tgtEl>
                                          <p:spTgt spid="2053"/>
                                        </p:tgtEl>
                                      </p:cBhvr>
                                    </p:animEffect>
                                  </p:childTnLst>
                                </p:cTn>
                              </p:par>
                            </p:childTnLst>
                          </p:cTn>
                        </p:par>
                        <p:par>
                          <p:cTn id="22" fill="hold">
                            <p:stCondLst>
                              <p:cond delay="12750"/>
                            </p:stCondLst>
                            <p:childTnLst>
                              <p:par>
                                <p:cTn id="23" presetID="53" presetClass="entr" presetSubtype="16" fill="hold" nodeType="afterEffect">
                                  <p:stCondLst>
                                    <p:cond delay="1000"/>
                                  </p:stCondLst>
                                  <p:childTnLst>
                                    <p:set>
                                      <p:cBhvr>
                                        <p:cTn id="24" dur="1" fill="hold">
                                          <p:stCondLst>
                                            <p:cond delay="0"/>
                                          </p:stCondLst>
                                        </p:cTn>
                                        <p:tgtEl>
                                          <p:spTgt spid="2052"/>
                                        </p:tgtEl>
                                        <p:attrNameLst>
                                          <p:attrName>style.visibility</p:attrName>
                                        </p:attrNameLst>
                                      </p:cBhvr>
                                      <p:to>
                                        <p:strVal val="visible"/>
                                      </p:to>
                                    </p:set>
                                    <p:anim calcmode="lin" valueType="num">
                                      <p:cBhvr>
                                        <p:cTn id="25" dur="2000" fill="hold"/>
                                        <p:tgtEl>
                                          <p:spTgt spid="2052"/>
                                        </p:tgtEl>
                                        <p:attrNameLst>
                                          <p:attrName>ppt_w</p:attrName>
                                        </p:attrNameLst>
                                      </p:cBhvr>
                                      <p:tavLst>
                                        <p:tav tm="0">
                                          <p:val>
                                            <p:fltVal val="0"/>
                                          </p:val>
                                        </p:tav>
                                        <p:tav tm="100000">
                                          <p:val>
                                            <p:strVal val="#ppt_w"/>
                                          </p:val>
                                        </p:tav>
                                      </p:tavLst>
                                    </p:anim>
                                    <p:anim calcmode="lin" valueType="num">
                                      <p:cBhvr>
                                        <p:cTn id="26" dur="2000" fill="hold"/>
                                        <p:tgtEl>
                                          <p:spTgt spid="2052"/>
                                        </p:tgtEl>
                                        <p:attrNameLst>
                                          <p:attrName>ppt_h</p:attrName>
                                        </p:attrNameLst>
                                      </p:cBhvr>
                                      <p:tavLst>
                                        <p:tav tm="0">
                                          <p:val>
                                            <p:fltVal val="0"/>
                                          </p:val>
                                        </p:tav>
                                        <p:tav tm="100000">
                                          <p:val>
                                            <p:strVal val="#ppt_h"/>
                                          </p:val>
                                        </p:tav>
                                      </p:tavLst>
                                    </p:anim>
                                    <p:animEffect transition="in" filter="fade">
                                      <p:cBhvr>
                                        <p:cTn id="27" dur="2000"/>
                                        <p:tgtEl>
                                          <p:spTgt spid="2052"/>
                                        </p:tgtEl>
                                      </p:cBhvr>
                                    </p:animEffect>
                                  </p:childTnLst>
                                </p:cTn>
                              </p:par>
                            </p:childTnLst>
                          </p:cTn>
                        </p:par>
                        <p:par>
                          <p:cTn id="28" fill="hold">
                            <p:stCondLst>
                              <p:cond delay="15750"/>
                            </p:stCondLst>
                            <p:childTnLst>
                              <p:par>
                                <p:cTn id="29" presetID="14" presetClass="entr" presetSubtype="10" fill="hold" nodeType="afterEffect">
                                  <p:stCondLst>
                                    <p:cond delay="7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2000"/>
                                        <p:tgtEl>
                                          <p:spTgt spid="3"/>
                                        </p:tgtEl>
                                      </p:cBhvr>
                                    </p:animEffect>
                                  </p:childTnLst>
                                </p:cTn>
                              </p:par>
                            </p:childTnLst>
                          </p:cTn>
                        </p:par>
                        <p:par>
                          <p:cTn id="32" fill="hold">
                            <p:stCondLst>
                              <p:cond delay="18500"/>
                            </p:stCondLst>
                            <p:childTnLst>
                              <p:par>
                                <p:cTn id="33" presetID="22" presetClass="entr" presetSubtype="4" fill="hold" nodeType="afterEffect">
                                  <p:stCondLst>
                                    <p:cond delay="0"/>
                                  </p:stCondLst>
                                  <p:childTnLst>
                                    <p:set>
                                      <p:cBhvr>
                                        <p:cTn id="34" dur="1" fill="hold">
                                          <p:stCondLst>
                                            <p:cond delay="0"/>
                                          </p:stCondLst>
                                        </p:cTn>
                                        <p:tgtEl>
                                          <p:spTgt spid="2054"/>
                                        </p:tgtEl>
                                        <p:attrNameLst>
                                          <p:attrName>style.visibility</p:attrName>
                                        </p:attrNameLst>
                                      </p:cBhvr>
                                      <p:to>
                                        <p:strVal val="visible"/>
                                      </p:to>
                                    </p:set>
                                    <p:animEffect transition="in" filter="wipe(down)">
                                      <p:cBhvr>
                                        <p:cTn id="35" dur="500"/>
                                        <p:tgtEl>
                                          <p:spTgt spid="2054"/>
                                        </p:tgtEl>
                                      </p:cBhvr>
                                    </p:animEffect>
                                  </p:childTnLst>
                                </p:cTn>
                              </p:par>
                            </p:childTnLst>
                          </p:cTn>
                        </p:par>
                        <p:par>
                          <p:cTn id="36" fill="hold">
                            <p:stCondLst>
                              <p:cond delay="19000"/>
                            </p:stCondLst>
                            <p:childTnLst>
                              <p:par>
                                <p:cTn id="37" presetID="22" presetClass="entr" presetSubtype="4" fill="hold" nodeType="afterEffect">
                                  <p:stCondLst>
                                    <p:cond delay="250"/>
                                  </p:stCondLst>
                                  <p:childTnLst>
                                    <p:set>
                                      <p:cBhvr>
                                        <p:cTn id="38" dur="1" fill="hold">
                                          <p:stCondLst>
                                            <p:cond delay="0"/>
                                          </p:stCondLst>
                                        </p:cTn>
                                        <p:tgtEl>
                                          <p:spTgt spid="2054"/>
                                        </p:tgtEl>
                                        <p:attrNameLst>
                                          <p:attrName>style.visibility</p:attrName>
                                        </p:attrNameLst>
                                      </p:cBhvr>
                                      <p:to>
                                        <p:strVal val="visible"/>
                                      </p:to>
                                    </p:set>
                                    <p:animEffect transition="in" filter="wipe(down)">
                                      <p:cBhvr>
                                        <p:cTn id="39" dur="1750"/>
                                        <p:tgtEl>
                                          <p:spTgt spid="2054"/>
                                        </p:tgtEl>
                                      </p:cBhvr>
                                    </p:animEffect>
                                  </p:childTnLst>
                                </p:cTn>
                              </p:par>
                              <p:par>
                                <p:cTn id="40" presetID="6" presetClass="emph" presetSubtype="0" fill="hold" nodeType="withEffect">
                                  <p:stCondLst>
                                    <p:cond delay="500"/>
                                  </p:stCondLst>
                                  <p:childTnLst>
                                    <p:animScale>
                                      <p:cBhvr>
                                        <p:cTn id="41" dur="2000" fill="hold"/>
                                        <p:tgtEl>
                                          <p:spTgt spid="205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9211" y="1023582"/>
            <a:ext cx="4019158" cy="2585323"/>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itchFamily="34" charset="0"/>
                <a:cs typeface="Arial" pitchFamily="34" charset="0"/>
              </a:rPr>
              <a:t>	În </a:t>
            </a:r>
            <a:r>
              <a:rPr lang="ro-RO" i="1" dirty="0">
                <a:effectLst>
                  <a:outerShdw blurRad="38100" dist="38100" dir="2700000" algn="tl">
                    <a:srgbClr val="000000">
                      <a:alpha val="43137"/>
                    </a:srgbClr>
                  </a:outerShdw>
                </a:effectLst>
                <a:latin typeface="Arial" pitchFamily="34" charset="0"/>
                <a:cs typeface="Arial" pitchFamily="34" charset="0"/>
              </a:rPr>
              <a:t>acest spațiu se află și </a:t>
            </a:r>
            <a:r>
              <a:rPr lang="ro-RO" b="1" i="1" dirty="0">
                <a:effectLst>
                  <a:outerShdw blurRad="38100" dist="38100" dir="2700000" algn="tl">
                    <a:srgbClr val="000000">
                      <a:alpha val="43137"/>
                    </a:srgbClr>
                  </a:outerShdw>
                </a:effectLst>
                <a:latin typeface="Arial" pitchFamily="34" charset="0"/>
                <a:cs typeface="Arial" pitchFamily="34" charset="0"/>
              </a:rPr>
              <a:t>punctul comercial</a:t>
            </a:r>
            <a:r>
              <a:rPr lang="ro-RO" i="1" dirty="0">
                <a:effectLst>
                  <a:outerShdw blurRad="38100" dist="38100" dir="2700000" algn="tl">
                    <a:srgbClr val="000000">
                      <a:alpha val="43137"/>
                    </a:srgbClr>
                  </a:outerShdw>
                </a:effectLst>
                <a:latin typeface="Arial" pitchFamily="34" charset="0"/>
                <a:cs typeface="Arial" pitchFamily="34" charset="0"/>
              </a:rPr>
              <a:t> al unității, asigurat de un agent economic privat.</a:t>
            </a:r>
          </a:p>
          <a:p>
            <a:pPr algn="just"/>
            <a:r>
              <a:rPr lang="ro-RO" i="1" dirty="0">
                <a:effectLst>
                  <a:outerShdw blurRad="38100" dist="38100" dir="2700000" algn="tl">
                    <a:srgbClr val="000000">
                      <a:alpha val="43137"/>
                    </a:srgbClr>
                  </a:outerShdw>
                </a:effectLst>
                <a:latin typeface="Arial" pitchFamily="34" charset="0"/>
                <a:cs typeface="Arial" pitchFamily="34" charset="0"/>
              </a:rPr>
              <a:t>	Fiecare pavilion de cazare dispune de </a:t>
            </a:r>
            <a:r>
              <a:rPr lang="ro-RO" b="1" i="1" dirty="0">
                <a:effectLst>
                  <a:outerShdw blurRad="38100" dist="38100" dir="2700000" algn="tl">
                    <a:srgbClr val="000000">
                      <a:alpha val="43137"/>
                    </a:srgbClr>
                  </a:outerShdw>
                </a:effectLst>
                <a:latin typeface="Arial" pitchFamily="34" charset="0"/>
                <a:cs typeface="Arial" pitchFamily="34" charset="0"/>
              </a:rPr>
              <a:t>spaţii de plimbare </a:t>
            </a:r>
            <a:r>
              <a:rPr lang="ro-RO" i="1" dirty="0">
                <a:effectLst>
                  <a:outerShdw blurRad="38100" dist="38100" dir="2700000" algn="tl">
                    <a:srgbClr val="000000">
                      <a:alpha val="43137"/>
                    </a:srgbClr>
                  </a:outerShdw>
                </a:effectLst>
                <a:latin typeface="Arial" pitchFamily="34" charset="0"/>
                <a:cs typeface="Arial" pitchFamily="34" charset="0"/>
              </a:rPr>
              <a:t>la nivelul solului, iar pentru pavilionul de maximă </a:t>
            </a:r>
            <a:r>
              <a:rPr lang="ro-RO" i="1" dirty="0" smtClean="0">
                <a:effectLst>
                  <a:outerShdw blurRad="38100" dist="38100" dir="2700000" algn="tl">
                    <a:srgbClr val="000000">
                      <a:alpha val="43137"/>
                    </a:srgbClr>
                  </a:outerShdw>
                </a:effectLst>
                <a:latin typeface="Arial" pitchFamily="34" charset="0"/>
                <a:cs typeface="Arial" pitchFamily="34" charset="0"/>
              </a:rPr>
              <a:t>siguranţă, </a:t>
            </a:r>
            <a:r>
              <a:rPr lang="ro-RO" i="1" dirty="0">
                <a:effectLst>
                  <a:outerShdw blurRad="38100" dist="38100" dir="2700000" algn="tl">
                    <a:srgbClr val="000000">
                      <a:alpha val="43137"/>
                    </a:srgbClr>
                  </a:outerShdw>
                </a:effectLst>
                <a:latin typeface="Arial" pitchFamily="34" charset="0"/>
                <a:cs typeface="Arial" pitchFamily="34" charset="0"/>
              </a:rPr>
              <a:t>spaţiul destinat plimbării este prevăzut pe terasa corpului de clădire.</a:t>
            </a:r>
          </a:p>
        </p:txBody>
      </p:sp>
      <p:pic>
        <p:nvPicPr>
          <p:cNvPr id="7" name="Picture 3" descr="E:\Prezentari unitati\ARAD\R104\DSC0902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9066" y="3715599"/>
            <a:ext cx="3599447" cy="26999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4458923" y="3951019"/>
            <a:ext cx="7510164" cy="2308324"/>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itchFamily="34" charset="0"/>
                <a:cs typeface="Arial" pitchFamily="34" charset="0"/>
              </a:rPr>
              <a:t>	În </a:t>
            </a:r>
            <a:r>
              <a:rPr lang="ro-RO" i="1" dirty="0">
                <a:effectLst>
                  <a:outerShdw blurRad="38100" dist="38100" dir="2700000" algn="tl">
                    <a:srgbClr val="000000">
                      <a:alpha val="43137"/>
                    </a:srgbClr>
                  </a:outerShdw>
                </a:effectLst>
                <a:latin typeface="Arial" pitchFamily="34" charset="0"/>
                <a:cs typeface="Arial" pitchFamily="34" charset="0"/>
              </a:rPr>
              <a:t>cadrul corpului de clădire destinat activităţilor de reintegrare a persoanele private de libertate, clădire special construită, </a:t>
            </a:r>
            <a:r>
              <a:rPr lang="ro-RO" i="1" dirty="0" smtClean="0">
                <a:effectLst>
                  <a:outerShdw blurRad="38100" dist="38100" dir="2700000" algn="tl">
                    <a:srgbClr val="000000">
                      <a:alpha val="43137"/>
                    </a:srgbClr>
                  </a:outerShdw>
                </a:effectLst>
                <a:latin typeface="Arial" pitchFamily="34" charset="0"/>
                <a:cs typeface="Arial" pitchFamily="34" charset="0"/>
              </a:rPr>
              <a:t>au fost amenajate </a:t>
            </a:r>
            <a:r>
              <a:rPr lang="ro-RO" b="1" i="1" dirty="0">
                <a:effectLst>
                  <a:outerShdw blurRad="38100" dist="38100" dir="2700000" algn="tl">
                    <a:srgbClr val="000000">
                      <a:alpha val="43137"/>
                    </a:srgbClr>
                  </a:outerShdw>
                </a:effectLst>
                <a:latin typeface="Arial" pitchFamily="34" charset="0"/>
                <a:cs typeface="Arial" pitchFamily="34" charset="0"/>
              </a:rPr>
              <a:t>spaţii pentru manifestări artistice</a:t>
            </a:r>
            <a:r>
              <a:rPr lang="ro-RO" i="1" dirty="0" smtClean="0">
                <a:effectLst>
                  <a:outerShdw blurRad="38100" dist="38100" dir="2700000" algn="tl">
                    <a:srgbClr val="000000">
                      <a:alpha val="43137"/>
                    </a:srgbClr>
                  </a:outerShdw>
                </a:effectLst>
                <a:latin typeface="Arial" pitchFamily="34" charset="0"/>
                <a:cs typeface="Arial" pitchFamily="34" charset="0"/>
              </a:rPr>
              <a:t>, un </a:t>
            </a:r>
            <a:r>
              <a:rPr lang="ro-RO" b="1" i="1" dirty="0">
                <a:effectLst>
                  <a:outerShdw blurRad="38100" dist="38100" dir="2700000" algn="tl">
                    <a:srgbClr val="000000">
                      <a:alpha val="43137"/>
                    </a:srgbClr>
                  </a:outerShdw>
                </a:effectLst>
                <a:latin typeface="Arial" pitchFamily="34" charset="0"/>
                <a:cs typeface="Arial" pitchFamily="34" charset="0"/>
              </a:rPr>
              <a:t>cabinet IT</a:t>
            </a:r>
            <a:r>
              <a:rPr lang="ro-RO" i="1" dirty="0">
                <a:effectLst>
                  <a:outerShdw blurRad="38100" dist="38100" dir="2700000" algn="tl">
                    <a:srgbClr val="000000">
                      <a:alpha val="43137"/>
                    </a:srgbClr>
                  </a:outerShdw>
                </a:effectLst>
                <a:latin typeface="Arial" pitchFamily="34" charset="0"/>
                <a:cs typeface="Arial" pitchFamily="34" charset="0"/>
              </a:rPr>
              <a:t>, </a:t>
            </a:r>
            <a:r>
              <a:rPr lang="ro-RO" b="1" i="1" dirty="0">
                <a:effectLst>
                  <a:outerShdw blurRad="38100" dist="38100" dir="2700000" algn="tl">
                    <a:srgbClr val="000000">
                      <a:alpha val="43137"/>
                    </a:srgbClr>
                  </a:outerShdw>
                </a:effectLst>
                <a:latin typeface="Arial" pitchFamily="34" charset="0"/>
                <a:cs typeface="Arial" pitchFamily="34" charset="0"/>
              </a:rPr>
              <a:t>6 săli de clasă pentru instruirea şcolară</a:t>
            </a:r>
            <a:r>
              <a:rPr lang="ro-RO" i="1" dirty="0">
                <a:effectLst>
                  <a:outerShdw blurRad="38100" dist="38100" dir="2700000" algn="tl">
                    <a:srgbClr val="000000">
                      <a:alpha val="43137"/>
                    </a:srgbClr>
                  </a:outerShdw>
                </a:effectLst>
                <a:latin typeface="Arial" pitchFamily="34" charset="0"/>
                <a:cs typeface="Arial" pitchFamily="34" charset="0"/>
              </a:rPr>
              <a:t> şi secţiunile teoretice ale proceselor de calificare profesională, </a:t>
            </a:r>
            <a:r>
              <a:rPr lang="ro-RO" b="1" i="1" dirty="0">
                <a:effectLst>
                  <a:outerShdw blurRad="38100" dist="38100" dir="2700000" algn="tl">
                    <a:srgbClr val="000000">
                      <a:alpha val="43137"/>
                    </a:srgbClr>
                  </a:outerShdw>
                </a:effectLst>
                <a:latin typeface="Arial" pitchFamily="34" charset="0"/>
                <a:cs typeface="Arial" pitchFamily="34" charset="0"/>
              </a:rPr>
              <a:t>birouri de consiliere </a:t>
            </a:r>
            <a:r>
              <a:rPr lang="ro-RO" b="1" i="1" dirty="0" smtClean="0">
                <a:effectLst>
                  <a:outerShdw blurRad="38100" dist="38100" dir="2700000" algn="tl">
                    <a:srgbClr val="000000">
                      <a:alpha val="43137"/>
                    </a:srgbClr>
                  </a:outerShdw>
                </a:effectLst>
                <a:latin typeface="Arial" pitchFamily="34" charset="0"/>
                <a:cs typeface="Arial" pitchFamily="34" charset="0"/>
              </a:rPr>
              <a:t>individuală </a:t>
            </a:r>
            <a:r>
              <a:rPr lang="ro-RO" i="1" dirty="0" smtClean="0">
                <a:effectLst>
                  <a:outerShdw blurRad="38100" dist="38100" dir="2700000" algn="tl">
                    <a:srgbClr val="000000">
                      <a:alpha val="43137"/>
                    </a:srgbClr>
                  </a:outerShdw>
                </a:effectLst>
                <a:latin typeface="Arial" pitchFamily="34" charset="0"/>
                <a:cs typeface="Arial" pitchFamily="34" charset="0"/>
              </a:rPr>
              <a:t>şi de </a:t>
            </a:r>
            <a:r>
              <a:rPr lang="ro-RO" i="1" dirty="0">
                <a:effectLst>
                  <a:outerShdw blurRad="38100" dist="38100" dir="2700000" algn="tl">
                    <a:srgbClr val="000000">
                      <a:alpha val="43137"/>
                    </a:srgbClr>
                  </a:outerShdw>
                </a:effectLst>
                <a:latin typeface="Arial" pitchFamily="34" charset="0"/>
                <a:cs typeface="Arial" pitchFamily="34" charset="0"/>
              </a:rPr>
              <a:t>grup. </a:t>
            </a:r>
            <a:endParaRPr lang="ro-RO" i="1" dirty="0" smtClean="0">
              <a:effectLst>
                <a:outerShdw blurRad="38100" dist="38100" dir="2700000" algn="tl">
                  <a:srgbClr val="000000">
                    <a:alpha val="43137"/>
                  </a:srgbClr>
                </a:outerShdw>
              </a:effectLst>
              <a:latin typeface="Arial" pitchFamily="34" charset="0"/>
              <a:cs typeface="Arial" pitchFamily="34" charset="0"/>
            </a:endParaRPr>
          </a:p>
          <a:p>
            <a:pPr algn="just"/>
            <a:r>
              <a:rPr lang="ro-RO" i="1" dirty="0">
                <a:effectLst>
                  <a:outerShdw blurRad="38100" dist="38100" dir="2700000" algn="tl">
                    <a:srgbClr val="000000">
                      <a:alpha val="43137"/>
                    </a:srgbClr>
                  </a:outerShdw>
                </a:effectLst>
                <a:latin typeface="Arial" pitchFamily="34" charset="0"/>
                <a:cs typeface="Arial" pitchFamily="34" charset="0"/>
              </a:rPr>
              <a:t>	</a:t>
            </a:r>
            <a:r>
              <a:rPr lang="ro-RO" i="1" dirty="0" smtClean="0">
                <a:effectLst>
                  <a:outerShdw blurRad="38100" dist="38100" dir="2700000" algn="tl">
                    <a:srgbClr val="000000">
                      <a:alpha val="43137"/>
                    </a:srgbClr>
                  </a:outerShdw>
                </a:effectLst>
                <a:latin typeface="Arial" pitchFamily="34" charset="0"/>
                <a:cs typeface="Arial" pitchFamily="34" charset="0"/>
              </a:rPr>
              <a:t>Pentru </a:t>
            </a:r>
            <a:r>
              <a:rPr lang="ro-RO" i="1" dirty="0">
                <a:effectLst>
                  <a:outerShdw blurRad="38100" dist="38100" dir="2700000" algn="tl">
                    <a:srgbClr val="000000">
                      <a:alpha val="43137"/>
                    </a:srgbClr>
                  </a:outerShdw>
                </a:effectLst>
                <a:latin typeface="Arial" pitchFamily="34" charset="0"/>
                <a:cs typeface="Arial" pitchFamily="34" charset="0"/>
              </a:rPr>
              <a:t>activităţile sportive în aer liber sunt disponibile </a:t>
            </a:r>
            <a:r>
              <a:rPr lang="ro-RO" b="1" i="1" dirty="0">
                <a:effectLst>
                  <a:outerShdw blurRad="38100" dist="38100" dir="2700000" algn="tl">
                    <a:srgbClr val="000000">
                      <a:alpha val="43137"/>
                    </a:srgbClr>
                  </a:outerShdw>
                </a:effectLst>
                <a:latin typeface="Arial" pitchFamily="34" charset="0"/>
                <a:cs typeface="Arial" pitchFamily="34" charset="0"/>
              </a:rPr>
              <a:t>două terenuri multifuncţionale</a:t>
            </a:r>
            <a:r>
              <a:rPr lang="ro-RO" i="1" dirty="0">
                <a:effectLst>
                  <a:outerShdw blurRad="38100" dist="38100" dir="2700000" algn="tl">
                    <a:srgbClr val="000000">
                      <a:alpha val="43137"/>
                    </a:srgbClr>
                  </a:outerShdw>
                </a:effectLst>
                <a:latin typeface="Arial" pitchFamily="34" charset="0"/>
                <a:cs typeface="Arial" pitchFamily="34" charset="0"/>
              </a:rPr>
              <a:t>. La nivelul fiecărui pavilion există câte o </a:t>
            </a:r>
            <a:r>
              <a:rPr lang="ro-RO" b="1" i="1" dirty="0">
                <a:effectLst>
                  <a:outerShdw blurRad="38100" dist="38100" dir="2700000" algn="tl">
                    <a:srgbClr val="000000">
                      <a:alpha val="43137"/>
                    </a:srgbClr>
                  </a:outerShdw>
                </a:effectLst>
                <a:latin typeface="Arial" pitchFamily="34" charset="0"/>
                <a:cs typeface="Arial" pitchFamily="34" charset="0"/>
              </a:rPr>
              <a:t>sală de forță </a:t>
            </a:r>
            <a:r>
              <a:rPr lang="ro-RO" i="1" dirty="0">
                <a:effectLst>
                  <a:outerShdw blurRad="38100" dist="38100" dir="2700000" algn="tl">
                    <a:srgbClr val="000000">
                      <a:alpha val="43137"/>
                    </a:srgbClr>
                  </a:outerShdw>
                </a:effectLst>
                <a:latin typeface="Arial" pitchFamily="34" charset="0"/>
                <a:cs typeface="Arial" pitchFamily="34" charset="0"/>
              </a:rPr>
              <a:t>și câte o </a:t>
            </a:r>
            <a:r>
              <a:rPr lang="ro-RO" b="1" i="1" dirty="0">
                <a:effectLst>
                  <a:outerShdw blurRad="38100" dist="38100" dir="2700000" algn="tl">
                    <a:srgbClr val="000000">
                      <a:alpha val="43137"/>
                    </a:srgbClr>
                  </a:outerShdw>
                </a:effectLst>
                <a:latin typeface="Arial" pitchFamily="34" charset="0"/>
                <a:cs typeface="Arial" pitchFamily="34" charset="0"/>
              </a:rPr>
              <a:t>sală pentru tenis de masă</a:t>
            </a:r>
            <a:r>
              <a:rPr lang="ro-RO" i="1" dirty="0">
                <a:effectLst>
                  <a:outerShdw blurRad="38100" dist="38100" dir="2700000" algn="tl">
                    <a:srgbClr val="000000">
                      <a:alpha val="43137"/>
                    </a:srgbClr>
                  </a:outerShdw>
                </a:effectLst>
                <a:latin typeface="Arial" pitchFamily="34" charset="0"/>
                <a:cs typeface="Arial" pitchFamily="34" charset="0"/>
              </a:rPr>
              <a:t>.</a:t>
            </a:r>
          </a:p>
        </p:txBody>
      </p:sp>
      <p:pic>
        <p:nvPicPr>
          <p:cNvPr id="3074" name="Picture 2" descr="E:\Prezentari unitati\ARAD\R104\thumbnailvvv.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25874" y="1160060"/>
            <a:ext cx="3589356" cy="26920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5" name="Picture 3" descr="E:\Prezentari unitati\ARAD\R104\thumbnailvvcc.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93373" y="1160060"/>
            <a:ext cx="3451515" cy="26920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1" name="Rectangle 2"/>
          <p:cNvSpPr>
            <a:spLocks noChangeArrowheads="1"/>
          </p:cNvSpPr>
          <p:nvPr/>
        </p:nvSpPr>
        <p:spPr bwMode="auto">
          <a:xfrm>
            <a:off x="1788695" y="168364"/>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9" name="Slide Number Placeholder 8"/>
          <p:cNvSpPr>
            <a:spLocks noGrp="1"/>
          </p:cNvSpPr>
          <p:nvPr>
            <p:ph type="sldNum" sz="quarter" idx="12"/>
          </p:nvPr>
        </p:nvSpPr>
        <p:spPr/>
        <p:txBody>
          <a:bodyPr/>
          <a:lstStyle/>
          <a:p>
            <a:fld id="{B2DE8CB3-EDA8-4B07-B4EA-AA2642876B92}" type="slidenum">
              <a:rPr lang="en-US" smtClean="0"/>
              <a:t>12</a:t>
            </a:fld>
            <a:endParaRPr lang="en-US"/>
          </a:p>
        </p:txBody>
      </p:sp>
    </p:spTree>
    <p:extLst>
      <p:ext uri="{BB962C8B-B14F-4D97-AF65-F5344CB8AC3E}">
        <p14:creationId xmlns:p14="http://schemas.microsoft.com/office/powerpoint/2010/main" val="22806455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500" fill="hold"/>
                                        <p:tgtEl>
                                          <p:spTgt spid="2"/>
                                        </p:tgtEl>
                                        <p:attrNameLst>
                                          <p:attrName>ppt_x</p:attrName>
                                        </p:attrNameLst>
                                      </p:cBhvr>
                                      <p:tavLst>
                                        <p:tav tm="0">
                                          <p:val>
                                            <p:strVal val="#ppt_x"/>
                                          </p:val>
                                        </p:tav>
                                        <p:tav tm="100000">
                                          <p:val>
                                            <p:strVal val="#ppt_x"/>
                                          </p:val>
                                        </p:tav>
                                      </p:tavLst>
                                    </p:anim>
                                    <p:anim calcmode="lin" valueType="num">
                                      <p:cBhvr additive="base">
                                        <p:cTn id="14" dur="2500" fill="hold"/>
                                        <p:tgtEl>
                                          <p:spTgt spid="2"/>
                                        </p:tgtEl>
                                        <p:attrNameLst>
                                          <p:attrName>ppt_y</p:attrName>
                                        </p:attrNameLst>
                                      </p:cBhvr>
                                      <p:tavLst>
                                        <p:tav tm="0">
                                          <p:val>
                                            <p:strVal val="0-#ppt_h/2"/>
                                          </p:val>
                                        </p:tav>
                                        <p:tav tm="100000">
                                          <p:val>
                                            <p:strVal val="#ppt_y"/>
                                          </p:val>
                                        </p:tav>
                                      </p:tavLst>
                                    </p:anim>
                                  </p:childTnLst>
                                </p:cTn>
                              </p:par>
                            </p:childTnLst>
                          </p:cTn>
                        </p:par>
                        <p:par>
                          <p:cTn id="15" fill="hold">
                            <p:stCondLst>
                              <p:cond delay="3500"/>
                            </p:stCondLst>
                            <p:childTnLst>
                              <p:par>
                                <p:cTn id="16" presetID="31" presetClass="entr" presetSubtype="0" fill="hold" nodeType="after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 calcmode="lin" valueType="num">
                                      <p:cBhvr>
                                        <p:cTn id="20" dur="2000" fill="hold"/>
                                        <p:tgtEl>
                                          <p:spTgt spid="7"/>
                                        </p:tgtEl>
                                        <p:attrNameLst>
                                          <p:attrName>style.rotation</p:attrName>
                                        </p:attrNameLst>
                                      </p:cBhvr>
                                      <p:tavLst>
                                        <p:tav tm="0">
                                          <p:val>
                                            <p:fltVal val="90"/>
                                          </p:val>
                                        </p:tav>
                                        <p:tav tm="100000">
                                          <p:val>
                                            <p:fltVal val="0"/>
                                          </p:val>
                                        </p:tav>
                                      </p:tavLst>
                                    </p:anim>
                                    <p:animEffect transition="in" filter="fade">
                                      <p:cBhvr>
                                        <p:cTn id="21" dur="2000"/>
                                        <p:tgtEl>
                                          <p:spTgt spid="7"/>
                                        </p:tgtEl>
                                      </p:cBhvr>
                                    </p:animEffect>
                                  </p:childTnLst>
                                </p:cTn>
                              </p:par>
                            </p:childTnLst>
                          </p:cTn>
                        </p:par>
                        <p:par>
                          <p:cTn id="22" fill="hold">
                            <p:stCondLst>
                              <p:cond delay="7500"/>
                            </p:stCondLst>
                            <p:childTnLst>
                              <p:par>
                                <p:cTn id="23" presetID="26" presetClass="emph" presetSubtype="0" fill="hold" nodeType="afterEffect">
                                  <p:stCondLst>
                                    <p:cond delay="2000"/>
                                  </p:stCondLst>
                                  <p:childTnLst>
                                    <p:animEffect transition="out" filter="fade">
                                      <p:cBhvr>
                                        <p:cTn id="24" dur="1250" tmFilter="0, 0; .2, .5; .8, .5; 1, 0"/>
                                        <p:tgtEl>
                                          <p:spTgt spid="7"/>
                                        </p:tgtEl>
                                      </p:cBhvr>
                                    </p:animEffect>
                                    <p:animScale>
                                      <p:cBhvr>
                                        <p:cTn id="25" dur="625" autoRev="1" fill="hold"/>
                                        <p:tgtEl>
                                          <p:spTgt spid="7"/>
                                        </p:tgtEl>
                                      </p:cBhvr>
                                      <p:by x="105000" y="105000"/>
                                    </p:animScale>
                                  </p:childTnLst>
                                </p:cTn>
                              </p:par>
                            </p:childTnLst>
                          </p:cTn>
                        </p:par>
                        <p:par>
                          <p:cTn id="26" fill="hold">
                            <p:stCondLst>
                              <p:cond delay="10750"/>
                            </p:stCondLst>
                            <p:childTnLst>
                              <p:par>
                                <p:cTn id="27" presetID="42" presetClass="entr" presetSubtype="0" fill="hold" grpId="0" nodeType="afterEffect">
                                  <p:stCondLst>
                                    <p:cond delay="1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500"/>
                                        <p:tgtEl>
                                          <p:spTgt spid="3"/>
                                        </p:tgtEl>
                                      </p:cBhvr>
                                    </p:animEffect>
                                    <p:anim calcmode="lin" valueType="num">
                                      <p:cBhvr>
                                        <p:cTn id="30" dur="2500" fill="hold"/>
                                        <p:tgtEl>
                                          <p:spTgt spid="3"/>
                                        </p:tgtEl>
                                        <p:attrNameLst>
                                          <p:attrName>ppt_x</p:attrName>
                                        </p:attrNameLst>
                                      </p:cBhvr>
                                      <p:tavLst>
                                        <p:tav tm="0">
                                          <p:val>
                                            <p:strVal val="#ppt_x"/>
                                          </p:val>
                                        </p:tav>
                                        <p:tav tm="100000">
                                          <p:val>
                                            <p:strVal val="#ppt_x"/>
                                          </p:val>
                                        </p:tav>
                                      </p:tavLst>
                                    </p:anim>
                                    <p:anim calcmode="lin" valueType="num">
                                      <p:cBhvr>
                                        <p:cTn id="31" dur="2500" fill="hold"/>
                                        <p:tgtEl>
                                          <p:spTgt spid="3"/>
                                        </p:tgtEl>
                                        <p:attrNameLst>
                                          <p:attrName>ppt_y</p:attrName>
                                        </p:attrNameLst>
                                      </p:cBhvr>
                                      <p:tavLst>
                                        <p:tav tm="0">
                                          <p:val>
                                            <p:strVal val="#ppt_y+.1"/>
                                          </p:val>
                                        </p:tav>
                                        <p:tav tm="100000">
                                          <p:val>
                                            <p:strVal val="#ppt_y"/>
                                          </p:val>
                                        </p:tav>
                                      </p:tavLst>
                                    </p:anim>
                                  </p:childTnLst>
                                </p:cTn>
                              </p:par>
                            </p:childTnLst>
                          </p:cTn>
                        </p:par>
                        <p:par>
                          <p:cTn id="32" fill="hold">
                            <p:stCondLst>
                              <p:cond delay="14750"/>
                            </p:stCondLst>
                            <p:childTnLst>
                              <p:par>
                                <p:cTn id="33" presetID="16" presetClass="entr" presetSubtype="21" fill="hold" nodeType="afterEffect">
                                  <p:stCondLst>
                                    <p:cond delay="2000"/>
                                  </p:stCondLst>
                                  <p:childTnLst>
                                    <p:set>
                                      <p:cBhvr>
                                        <p:cTn id="34" dur="1" fill="hold">
                                          <p:stCondLst>
                                            <p:cond delay="0"/>
                                          </p:stCondLst>
                                        </p:cTn>
                                        <p:tgtEl>
                                          <p:spTgt spid="3074"/>
                                        </p:tgtEl>
                                        <p:attrNameLst>
                                          <p:attrName>style.visibility</p:attrName>
                                        </p:attrNameLst>
                                      </p:cBhvr>
                                      <p:to>
                                        <p:strVal val="visible"/>
                                      </p:to>
                                    </p:set>
                                    <p:animEffect transition="in" filter="barn(inVertical)">
                                      <p:cBhvr>
                                        <p:cTn id="35" dur="2500"/>
                                        <p:tgtEl>
                                          <p:spTgt spid="3074"/>
                                        </p:tgtEl>
                                      </p:cBhvr>
                                    </p:animEffect>
                                  </p:childTnLst>
                                </p:cTn>
                              </p:par>
                              <p:par>
                                <p:cTn id="36" presetID="21" presetClass="entr" presetSubtype="4" fill="hold" nodeType="withEffect">
                                  <p:stCondLst>
                                    <p:cond delay="2000"/>
                                  </p:stCondLst>
                                  <p:childTnLst>
                                    <p:set>
                                      <p:cBhvr>
                                        <p:cTn id="37" dur="1" fill="hold">
                                          <p:stCondLst>
                                            <p:cond delay="0"/>
                                          </p:stCondLst>
                                        </p:cTn>
                                        <p:tgtEl>
                                          <p:spTgt spid="3075"/>
                                        </p:tgtEl>
                                        <p:attrNameLst>
                                          <p:attrName>style.visibility</p:attrName>
                                        </p:attrNameLst>
                                      </p:cBhvr>
                                      <p:to>
                                        <p:strVal val="visible"/>
                                      </p:to>
                                    </p:set>
                                    <p:animEffect transition="in" filter="wheel(4)">
                                      <p:cBhvr>
                                        <p:cTn id="38" dur="2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E:\Prezentari unitati\ARAD\R104\DSC09070ddd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0560" y="1007905"/>
            <a:ext cx="4171611" cy="31290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0" name="Picture 4" descr="E:\Prezentari unitati\ARAD\R104\thumbnailjjj.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7034" y="3697730"/>
            <a:ext cx="3737637" cy="2803228"/>
          </a:xfrm>
          <a:prstGeom prst="round2DiagRect">
            <a:avLst>
              <a:gd name="adj1" fmla="val 16667"/>
              <a:gd name="adj2" fmla="val 2905"/>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4" name="Picture 8" descr="E:\Prezentari unitati\ARAD\R104\Picture3.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20335" y="1210950"/>
            <a:ext cx="4024603" cy="27229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3" name="Picture 7" descr="E:\Prezentari unitati\ARAD\R104\Picture4.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89568" y="3796430"/>
            <a:ext cx="3735681" cy="270452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2" name="Rectangle 2"/>
          <p:cNvSpPr>
            <a:spLocks noChangeArrowheads="1"/>
          </p:cNvSpPr>
          <p:nvPr/>
        </p:nvSpPr>
        <p:spPr bwMode="auto">
          <a:xfrm>
            <a:off x="1511968" y="30265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15891" y="349324"/>
            <a:ext cx="3440607" cy="25804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Picture 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331751" y="3138170"/>
            <a:ext cx="3536620" cy="265246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TextBox 6"/>
          <p:cNvSpPr txBox="1"/>
          <p:nvPr/>
        </p:nvSpPr>
        <p:spPr>
          <a:xfrm>
            <a:off x="8037095" y="6039833"/>
            <a:ext cx="4098290" cy="646331"/>
          </a:xfrm>
          <a:prstGeom prst="rect">
            <a:avLst/>
          </a:prstGeom>
          <a:noFill/>
        </p:spPr>
        <p:txBody>
          <a:bodyPr wrap="square" rtlCol="0">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Spații destinate activităților specifice activităților de reintegrare socială.</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9" name="Slide Number Placeholder 8"/>
          <p:cNvSpPr>
            <a:spLocks noGrp="1"/>
          </p:cNvSpPr>
          <p:nvPr>
            <p:ph type="sldNum" sz="quarter" idx="12"/>
          </p:nvPr>
        </p:nvSpPr>
        <p:spPr/>
        <p:txBody>
          <a:bodyPr/>
          <a:lstStyle/>
          <a:p>
            <a:fld id="{B2DE8CB3-EDA8-4B07-B4EA-AA2642876B92}" type="slidenum">
              <a:rPr lang="en-US" smtClean="0"/>
              <a:t>13</a:t>
            </a:fld>
            <a:endParaRPr lang="en-US"/>
          </a:p>
        </p:txBody>
      </p:sp>
    </p:spTree>
    <p:extLst>
      <p:ext uri="{BB962C8B-B14F-4D97-AF65-F5344CB8AC3E}">
        <p14:creationId xmlns:p14="http://schemas.microsoft.com/office/powerpoint/2010/main" val="11931794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6" fill="hold" nodeType="after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2000" fill="hold"/>
                                        <p:tgtEl>
                                          <p:spTgt spid="4098"/>
                                        </p:tgtEl>
                                        <p:attrNameLst>
                                          <p:attrName>ppt_x</p:attrName>
                                        </p:attrNameLst>
                                      </p:cBhvr>
                                      <p:tavLst>
                                        <p:tav tm="0">
                                          <p:val>
                                            <p:strVal val="1+#ppt_w/2"/>
                                          </p:val>
                                        </p:tav>
                                        <p:tav tm="100000">
                                          <p:val>
                                            <p:strVal val="#ppt_x"/>
                                          </p:val>
                                        </p:tav>
                                      </p:tavLst>
                                    </p:anim>
                                    <p:anim calcmode="lin" valueType="num">
                                      <p:cBhvr additive="base">
                                        <p:cTn id="14" dur="2000" fill="hold"/>
                                        <p:tgtEl>
                                          <p:spTgt spid="4098"/>
                                        </p:tgtEl>
                                        <p:attrNameLst>
                                          <p:attrName>ppt_y</p:attrName>
                                        </p:attrNameLst>
                                      </p:cBhvr>
                                      <p:tavLst>
                                        <p:tav tm="0">
                                          <p:val>
                                            <p:strVal val="1+#ppt_h/2"/>
                                          </p:val>
                                        </p:tav>
                                        <p:tav tm="100000">
                                          <p:val>
                                            <p:strVal val="#ppt_y"/>
                                          </p:val>
                                        </p:tav>
                                      </p:tavLst>
                                    </p:anim>
                                  </p:childTnLst>
                                </p:cTn>
                              </p:par>
                            </p:childTnLst>
                          </p:cTn>
                        </p:par>
                        <p:par>
                          <p:cTn id="15" fill="hold">
                            <p:stCondLst>
                              <p:cond delay="3000"/>
                            </p:stCondLst>
                            <p:childTnLst>
                              <p:par>
                                <p:cTn id="16" presetID="2" presetClass="entr" presetSubtype="12" fill="hold" nodeType="afterEffect">
                                  <p:stCondLst>
                                    <p:cond delay="100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2000" fill="hold"/>
                                        <p:tgtEl>
                                          <p:spTgt spid="2"/>
                                        </p:tgtEl>
                                        <p:attrNameLst>
                                          <p:attrName>ppt_x</p:attrName>
                                        </p:attrNameLst>
                                      </p:cBhvr>
                                      <p:tavLst>
                                        <p:tav tm="0">
                                          <p:val>
                                            <p:strVal val="0-#ppt_w/2"/>
                                          </p:val>
                                        </p:tav>
                                        <p:tav tm="100000">
                                          <p:val>
                                            <p:strVal val="#ppt_x"/>
                                          </p:val>
                                        </p:tav>
                                      </p:tavLst>
                                    </p:anim>
                                    <p:anim calcmode="lin" valueType="num">
                                      <p:cBhvr additive="base">
                                        <p:cTn id="19" dur="2000" fill="hold"/>
                                        <p:tgtEl>
                                          <p:spTgt spid="2"/>
                                        </p:tgtEl>
                                        <p:attrNameLst>
                                          <p:attrName>ppt_y</p:attrName>
                                        </p:attrNameLst>
                                      </p:cBhvr>
                                      <p:tavLst>
                                        <p:tav tm="0">
                                          <p:val>
                                            <p:strVal val="1+#ppt_h/2"/>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6000"/>
                            </p:stCondLst>
                            <p:childTnLst>
                              <p:par>
                                <p:cTn id="26" presetID="21" presetClass="entr" presetSubtype="8" fill="hold" nodeType="afterEffect">
                                  <p:stCondLst>
                                    <p:cond delay="1000"/>
                                  </p:stCondLst>
                                  <p:childTnLst>
                                    <p:set>
                                      <p:cBhvr>
                                        <p:cTn id="27" dur="1" fill="hold">
                                          <p:stCondLst>
                                            <p:cond delay="0"/>
                                          </p:stCondLst>
                                        </p:cTn>
                                        <p:tgtEl>
                                          <p:spTgt spid="4104"/>
                                        </p:tgtEl>
                                        <p:attrNameLst>
                                          <p:attrName>style.visibility</p:attrName>
                                        </p:attrNameLst>
                                      </p:cBhvr>
                                      <p:to>
                                        <p:strVal val="visible"/>
                                      </p:to>
                                    </p:set>
                                    <p:animEffect transition="in" filter="wheel(8)">
                                      <p:cBhvr>
                                        <p:cTn id="28" dur="2000"/>
                                        <p:tgtEl>
                                          <p:spTgt spid="4104"/>
                                        </p:tgtEl>
                                      </p:cBhvr>
                                    </p:animEffect>
                                  </p:childTnLst>
                                </p:cTn>
                              </p:par>
                            </p:childTnLst>
                          </p:cTn>
                        </p:par>
                        <p:par>
                          <p:cTn id="29" fill="hold">
                            <p:stCondLst>
                              <p:cond delay="9000"/>
                            </p:stCondLst>
                            <p:childTnLst>
                              <p:par>
                                <p:cTn id="30" presetID="2" presetClass="entr" presetSubtype="3" fill="hold" nodeType="afterEffect">
                                  <p:stCondLst>
                                    <p:cond delay="1000"/>
                                  </p:stCondLst>
                                  <p:childTnLst>
                                    <p:set>
                                      <p:cBhvr>
                                        <p:cTn id="31" dur="1" fill="hold">
                                          <p:stCondLst>
                                            <p:cond delay="0"/>
                                          </p:stCondLst>
                                        </p:cTn>
                                        <p:tgtEl>
                                          <p:spTgt spid="4100"/>
                                        </p:tgtEl>
                                        <p:attrNameLst>
                                          <p:attrName>style.visibility</p:attrName>
                                        </p:attrNameLst>
                                      </p:cBhvr>
                                      <p:to>
                                        <p:strVal val="visible"/>
                                      </p:to>
                                    </p:set>
                                    <p:anim calcmode="lin" valueType="num">
                                      <p:cBhvr additive="base">
                                        <p:cTn id="32" dur="2000" fill="hold"/>
                                        <p:tgtEl>
                                          <p:spTgt spid="4100"/>
                                        </p:tgtEl>
                                        <p:attrNameLst>
                                          <p:attrName>ppt_x</p:attrName>
                                        </p:attrNameLst>
                                      </p:cBhvr>
                                      <p:tavLst>
                                        <p:tav tm="0">
                                          <p:val>
                                            <p:strVal val="1+#ppt_w/2"/>
                                          </p:val>
                                        </p:tav>
                                        <p:tav tm="100000">
                                          <p:val>
                                            <p:strVal val="#ppt_x"/>
                                          </p:val>
                                        </p:tav>
                                      </p:tavLst>
                                    </p:anim>
                                    <p:anim calcmode="lin" valueType="num">
                                      <p:cBhvr additive="base">
                                        <p:cTn id="33" dur="2000" fill="hold"/>
                                        <p:tgtEl>
                                          <p:spTgt spid="4100"/>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9" fill="hold" nodeType="afterEffect">
                                  <p:stCondLst>
                                    <p:cond delay="100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2000" fill="hold"/>
                                        <p:tgtEl>
                                          <p:spTgt spid="3"/>
                                        </p:tgtEl>
                                        <p:attrNameLst>
                                          <p:attrName>ppt_x</p:attrName>
                                        </p:attrNameLst>
                                      </p:cBhvr>
                                      <p:tavLst>
                                        <p:tav tm="0">
                                          <p:val>
                                            <p:strVal val="0-#ppt_w/2"/>
                                          </p:val>
                                        </p:tav>
                                        <p:tav tm="100000">
                                          <p:val>
                                            <p:strVal val="#ppt_x"/>
                                          </p:val>
                                        </p:tav>
                                      </p:tavLst>
                                    </p:anim>
                                    <p:anim calcmode="lin" valueType="num">
                                      <p:cBhvr additive="base">
                                        <p:cTn id="38" dur="2000" fill="hold"/>
                                        <p:tgtEl>
                                          <p:spTgt spid="3"/>
                                        </p:tgtEl>
                                        <p:attrNameLst>
                                          <p:attrName>ppt_y</p:attrName>
                                        </p:attrNameLst>
                                      </p:cBhvr>
                                      <p:tavLst>
                                        <p:tav tm="0">
                                          <p:val>
                                            <p:strVal val="0-#ppt_h/2"/>
                                          </p:val>
                                        </p:tav>
                                        <p:tav tm="100000">
                                          <p:val>
                                            <p:strVal val="#ppt_y"/>
                                          </p:val>
                                        </p:tav>
                                      </p:tavLst>
                                    </p:anim>
                                  </p:childTnLst>
                                </p:cTn>
                              </p:par>
                            </p:childTnLst>
                          </p:cTn>
                        </p:par>
                        <p:par>
                          <p:cTn id="39" fill="hold">
                            <p:stCondLst>
                              <p:cond delay="15000"/>
                            </p:stCondLst>
                            <p:childTnLst>
                              <p:par>
                                <p:cTn id="40" presetID="2" presetClass="entr" presetSubtype="1" fill="hold" nodeType="afterEffect">
                                  <p:stCondLst>
                                    <p:cond delay="1000"/>
                                  </p:stCondLst>
                                  <p:childTnLst>
                                    <p:set>
                                      <p:cBhvr>
                                        <p:cTn id="41" dur="1" fill="hold">
                                          <p:stCondLst>
                                            <p:cond delay="0"/>
                                          </p:stCondLst>
                                        </p:cTn>
                                        <p:tgtEl>
                                          <p:spTgt spid="4103"/>
                                        </p:tgtEl>
                                        <p:attrNameLst>
                                          <p:attrName>style.visibility</p:attrName>
                                        </p:attrNameLst>
                                      </p:cBhvr>
                                      <p:to>
                                        <p:strVal val="visible"/>
                                      </p:to>
                                    </p:set>
                                    <p:anim calcmode="lin" valueType="num">
                                      <p:cBhvr additive="base">
                                        <p:cTn id="42" dur="2000" fill="hold"/>
                                        <p:tgtEl>
                                          <p:spTgt spid="4103"/>
                                        </p:tgtEl>
                                        <p:attrNameLst>
                                          <p:attrName>ppt_x</p:attrName>
                                        </p:attrNameLst>
                                      </p:cBhvr>
                                      <p:tavLst>
                                        <p:tav tm="0">
                                          <p:val>
                                            <p:strVal val="#ppt_x"/>
                                          </p:val>
                                        </p:tav>
                                        <p:tav tm="100000">
                                          <p:val>
                                            <p:strVal val="#ppt_x"/>
                                          </p:val>
                                        </p:tav>
                                      </p:tavLst>
                                    </p:anim>
                                    <p:anim calcmode="lin" valueType="num">
                                      <p:cBhvr additive="base">
                                        <p:cTn id="43" dur="2000" fill="hold"/>
                                        <p:tgtEl>
                                          <p:spTgt spid="410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E:\Prezentari unitati\ARAD\R104\Picture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995" y="971477"/>
            <a:ext cx="3808317" cy="256698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7170" name="Picture 2" descr="E:\Prezentari unitati\ARAD\R104\Picture1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765" y="3018960"/>
            <a:ext cx="3238775" cy="211205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7172" name="Picture 4" descr="E:\Prezentari unitati\ARAD\R104\Picture1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2902" y="4654119"/>
            <a:ext cx="2474501" cy="199227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0" name="Left Arrow 9"/>
          <p:cNvSpPr/>
          <p:nvPr/>
        </p:nvSpPr>
        <p:spPr>
          <a:xfrm>
            <a:off x="4282264" y="982781"/>
            <a:ext cx="581569" cy="2423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
        <p:nvSpPr>
          <p:cNvPr id="11" name="TextBox 10"/>
          <p:cNvSpPr txBox="1"/>
          <p:nvPr/>
        </p:nvSpPr>
        <p:spPr>
          <a:xfrm>
            <a:off x="4939977" y="915577"/>
            <a:ext cx="6314549"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itchFamily="34" charset="0"/>
                <a:cs typeface="Arial" pitchFamily="34" charset="0"/>
              </a:rPr>
              <a:t>Spaţiile amenajate pentru desfăşurarea activităţilor sportive.</a:t>
            </a:r>
            <a:endParaRPr lang="ro-RO" i="1" dirty="0">
              <a:effectLst>
                <a:outerShdw blurRad="38100" dist="38100" dir="2700000" algn="tl">
                  <a:srgbClr val="000000">
                    <a:alpha val="43137"/>
                  </a:srgbClr>
                </a:outerShdw>
              </a:effectLst>
              <a:latin typeface="Arial" pitchFamily="34" charset="0"/>
              <a:cs typeface="Arial" pitchFamily="34" charset="0"/>
            </a:endParaRPr>
          </a:p>
        </p:txBody>
      </p:sp>
      <p:sp>
        <p:nvSpPr>
          <p:cNvPr id="2" name="Rectangle 1"/>
          <p:cNvSpPr/>
          <p:nvPr/>
        </p:nvSpPr>
        <p:spPr>
          <a:xfrm>
            <a:off x="4282264" y="1441195"/>
            <a:ext cx="5023244" cy="2585323"/>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Activităţile</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sportive au un caracter permanent, urmărindu-se cuprinderea unui număr cât mai mare de </a:t>
            </a:r>
            <a:r>
              <a:rPr lang="ro-RO"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deţinuţi</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t>
            </a:r>
          </a:p>
          <a:p>
            <a:pPr algn="just"/>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Diversificarea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gamei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activităţi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sportive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funcţionalitatea</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orarului oferă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deţinuţilor</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posibilitatea de a practica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zilnic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o formă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exerciţiu</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fizic, în cadru organizat (fotbal, tenis de masă, sală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forţă</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t>
            </a:r>
          </a:p>
          <a:p>
            <a:pPr algn="just"/>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endParaRPr lang="en-US" i="1" dirty="0">
              <a:effectLst>
                <a:outerShdw blurRad="38100" dist="38100" dir="2700000" algn="tl">
                  <a:srgbClr val="000000">
                    <a:alpha val="43137"/>
                  </a:srgbClr>
                </a:outerShdw>
              </a:effectLst>
            </a:endParaRPr>
          </a:p>
        </p:txBody>
      </p:sp>
      <p:sp>
        <p:nvSpPr>
          <p:cNvPr id="15" name="Rectangle 2"/>
          <p:cNvSpPr>
            <a:spLocks noChangeArrowheads="1"/>
          </p:cNvSpPr>
          <p:nvPr/>
        </p:nvSpPr>
        <p:spPr bwMode="auto">
          <a:xfrm>
            <a:off x="1391652" y="260558"/>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81486" y="1478263"/>
            <a:ext cx="2534536" cy="1900902"/>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55000" dir="5400000" sy="-100000" algn="bl" rotWithShape="0"/>
          </a:effectLst>
          <a:scene3d>
            <a:camera prst="perspectiveFront" fov="5400000"/>
            <a:lightRig rig="threePt" dir="t">
              <a:rot lat="0" lon="0" rev="2100000"/>
            </a:lightRig>
          </a:scene3d>
          <a:sp3d extrusionH="25400">
            <a:bevelT w="304800" h="152400" prst="hardEdge"/>
            <a:extrusionClr>
              <a:srgbClr val="000000"/>
            </a:extrusionClr>
          </a:sp3d>
        </p:spPr>
      </p:pic>
      <p:sp>
        <p:nvSpPr>
          <p:cNvPr id="12" name="Rectangle 11"/>
          <p:cNvSpPr/>
          <p:nvPr/>
        </p:nvSpPr>
        <p:spPr>
          <a:xfrm>
            <a:off x="4104310" y="4121897"/>
            <a:ext cx="8031075" cy="2640723"/>
          </a:xfrm>
          <a:prstGeom prst="rect">
            <a:avLst/>
          </a:prstGeom>
        </p:spPr>
        <p:txBody>
          <a:bodyPr wrap="square">
            <a:spAutoFit/>
          </a:bodyPr>
          <a:lstStyle/>
          <a:p>
            <a:pPr lvl="0" algn="just">
              <a:lnSpc>
                <a:spcPct val="115000"/>
              </a:lnSpc>
              <a:spcAft>
                <a:spcPts val="0"/>
              </a:spcAft>
            </a:pP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Pe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tot parcursul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anului 2017,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atât la penitenciarul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nou,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cât şi la secţia exterioară, deţinuţii au avut posibilitatea de a practica </a:t>
            </a:r>
            <a:r>
              <a:rPr lang="ro-RO" sz="1600"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zilnic</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o formă de exerciţiu fizic, în cadru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organizat.</a:t>
            </a:r>
          </a:p>
          <a:p>
            <a:pPr lvl="0" algn="just">
              <a:lnSpc>
                <a:spcPct val="115000"/>
              </a:lnSpc>
              <a:spcAft>
                <a:spcPts val="0"/>
              </a:spcAft>
            </a:pP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Conform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Calendarului competiţiilor sportive, s-au derulat </a:t>
            </a:r>
            <a:r>
              <a:rPr lang="ro-RO" sz="1600"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4</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competiţii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sportive</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tenis de masă – </a:t>
            </a:r>
            <a:r>
              <a:rPr lang="ro-RO" sz="1600"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57</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 deţinuţi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tenis cu piciorul – </a:t>
            </a:r>
            <a:r>
              <a:rPr lang="ro-RO" sz="1600"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126</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 deținuți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şi şah (două competiţii)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80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deţinuţi.</a:t>
            </a:r>
            <a:endParaRPr lang="en-US" sz="1600"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lvl="0" algn="just">
              <a:lnSpc>
                <a:spcPct val="115000"/>
              </a:lnSpc>
              <a:spcAft>
                <a:spcPts val="0"/>
              </a:spcAft>
            </a:pP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Penitenciarul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Arad a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participat,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cu o echipă formată din </a:t>
            </a:r>
            <a:r>
              <a:rPr lang="ro-RO" sz="1600"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8</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deţinuţi,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la Campionatul regional de fotbal „Cupa de Vest”, ediţia a XI-a, organizat de Penitenciarul Timișoara. </a:t>
            </a:r>
            <a:endParaRPr lang="en-US" sz="1600"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B2DE8CB3-EDA8-4B07-B4EA-AA2642876B92}" type="slidenum">
              <a:rPr lang="en-US" smtClean="0"/>
              <a:t>14</a:t>
            </a:fld>
            <a:endParaRPr lang="en-US"/>
          </a:p>
        </p:txBody>
      </p:sp>
    </p:spTree>
    <p:extLst>
      <p:ext uri="{BB962C8B-B14F-4D97-AF65-F5344CB8AC3E}">
        <p14:creationId xmlns:p14="http://schemas.microsoft.com/office/powerpoint/2010/main" val="72571007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7171"/>
                                        </p:tgtEl>
                                        <p:attrNameLst>
                                          <p:attrName>style.visibility</p:attrName>
                                        </p:attrNameLst>
                                      </p:cBhvr>
                                      <p:to>
                                        <p:strVal val="visible"/>
                                      </p:to>
                                    </p:set>
                                    <p:anim calcmode="lin" valueType="num">
                                      <p:cBhvr additive="base">
                                        <p:cTn id="13" dur="1750" fill="hold"/>
                                        <p:tgtEl>
                                          <p:spTgt spid="7171"/>
                                        </p:tgtEl>
                                        <p:attrNameLst>
                                          <p:attrName>ppt_x</p:attrName>
                                        </p:attrNameLst>
                                      </p:cBhvr>
                                      <p:tavLst>
                                        <p:tav tm="0">
                                          <p:val>
                                            <p:strVal val="0-#ppt_w/2"/>
                                          </p:val>
                                        </p:tav>
                                        <p:tav tm="100000">
                                          <p:val>
                                            <p:strVal val="#ppt_x"/>
                                          </p:val>
                                        </p:tav>
                                      </p:tavLst>
                                    </p:anim>
                                    <p:anim calcmode="lin" valueType="num">
                                      <p:cBhvr additive="base">
                                        <p:cTn id="14" dur="1750" fill="hold"/>
                                        <p:tgtEl>
                                          <p:spTgt spid="7171"/>
                                        </p:tgtEl>
                                        <p:attrNameLst>
                                          <p:attrName>ppt_y</p:attrName>
                                        </p:attrNameLst>
                                      </p:cBhvr>
                                      <p:tavLst>
                                        <p:tav tm="0">
                                          <p:val>
                                            <p:strVal val="#ppt_y"/>
                                          </p:val>
                                        </p:tav>
                                        <p:tav tm="100000">
                                          <p:val>
                                            <p:strVal val="#ppt_y"/>
                                          </p:val>
                                        </p:tav>
                                      </p:tavLst>
                                    </p:anim>
                                  </p:childTnLst>
                                </p:cTn>
                              </p:par>
                            </p:childTnLst>
                          </p:cTn>
                        </p:par>
                        <p:par>
                          <p:cTn id="15" fill="hold">
                            <p:stCondLst>
                              <p:cond delay="2750"/>
                            </p:stCondLst>
                            <p:childTnLst>
                              <p:par>
                                <p:cTn id="16" presetID="2" presetClass="entr" presetSubtype="2" fill="hold" nodeType="afterEffect">
                                  <p:stCondLst>
                                    <p:cond delay="0"/>
                                  </p:stCondLst>
                                  <p:childTnLst>
                                    <p:set>
                                      <p:cBhvr>
                                        <p:cTn id="17" dur="1" fill="hold">
                                          <p:stCondLst>
                                            <p:cond delay="0"/>
                                          </p:stCondLst>
                                        </p:cTn>
                                        <p:tgtEl>
                                          <p:spTgt spid="7170"/>
                                        </p:tgtEl>
                                        <p:attrNameLst>
                                          <p:attrName>style.visibility</p:attrName>
                                        </p:attrNameLst>
                                      </p:cBhvr>
                                      <p:to>
                                        <p:strVal val="visible"/>
                                      </p:to>
                                    </p:set>
                                    <p:anim calcmode="lin" valueType="num">
                                      <p:cBhvr additive="base">
                                        <p:cTn id="18" dur="2000" fill="hold"/>
                                        <p:tgtEl>
                                          <p:spTgt spid="7170"/>
                                        </p:tgtEl>
                                        <p:attrNameLst>
                                          <p:attrName>ppt_x</p:attrName>
                                        </p:attrNameLst>
                                      </p:cBhvr>
                                      <p:tavLst>
                                        <p:tav tm="0">
                                          <p:val>
                                            <p:strVal val="1+#ppt_w/2"/>
                                          </p:val>
                                        </p:tav>
                                        <p:tav tm="100000">
                                          <p:val>
                                            <p:strVal val="#ppt_x"/>
                                          </p:val>
                                        </p:tav>
                                      </p:tavLst>
                                    </p:anim>
                                    <p:anim calcmode="lin" valueType="num">
                                      <p:cBhvr additive="base">
                                        <p:cTn id="19" dur="2000" fill="hold"/>
                                        <p:tgtEl>
                                          <p:spTgt spid="7170"/>
                                        </p:tgtEl>
                                        <p:attrNameLst>
                                          <p:attrName>ppt_y</p:attrName>
                                        </p:attrNameLst>
                                      </p:cBhvr>
                                      <p:tavLst>
                                        <p:tav tm="0">
                                          <p:val>
                                            <p:strVal val="#ppt_y"/>
                                          </p:val>
                                        </p:tav>
                                        <p:tav tm="100000">
                                          <p:val>
                                            <p:strVal val="#ppt_y"/>
                                          </p:val>
                                        </p:tav>
                                      </p:tavLst>
                                    </p:anim>
                                  </p:childTnLst>
                                </p:cTn>
                              </p:par>
                            </p:childTnLst>
                          </p:cTn>
                        </p:par>
                        <p:par>
                          <p:cTn id="20" fill="hold">
                            <p:stCondLst>
                              <p:cond delay="4750"/>
                            </p:stCondLst>
                            <p:childTnLst>
                              <p:par>
                                <p:cTn id="21" presetID="2" presetClass="entr" presetSubtype="8" fill="hold" nodeType="afterEffect">
                                  <p:stCondLst>
                                    <p:cond delay="0"/>
                                  </p:stCondLst>
                                  <p:childTnLst>
                                    <p:set>
                                      <p:cBhvr>
                                        <p:cTn id="22" dur="1" fill="hold">
                                          <p:stCondLst>
                                            <p:cond delay="0"/>
                                          </p:stCondLst>
                                        </p:cTn>
                                        <p:tgtEl>
                                          <p:spTgt spid="7172"/>
                                        </p:tgtEl>
                                        <p:attrNameLst>
                                          <p:attrName>style.visibility</p:attrName>
                                        </p:attrNameLst>
                                      </p:cBhvr>
                                      <p:to>
                                        <p:strVal val="visible"/>
                                      </p:to>
                                    </p:set>
                                    <p:anim calcmode="lin" valueType="num">
                                      <p:cBhvr additive="base">
                                        <p:cTn id="23" dur="2000" fill="hold"/>
                                        <p:tgtEl>
                                          <p:spTgt spid="7172"/>
                                        </p:tgtEl>
                                        <p:attrNameLst>
                                          <p:attrName>ppt_x</p:attrName>
                                        </p:attrNameLst>
                                      </p:cBhvr>
                                      <p:tavLst>
                                        <p:tav tm="0">
                                          <p:val>
                                            <p:strVal val="0-#ppt_w/2"/>
                                          </p:val>
                                        </p:tav>
                                        <p:tav tm="100000">
                                          <p:val>
                                            <p:strVal val="#ppt_x"/>
                                          </p:val>
                                        </p:tav>
                                      </p:tavLst>
                                    </p:anim>
                                    <p:anim calcmode="lin" valueType="num">
                                      <p:cBhvr additive="base">
                                        <p:cTn id="24" dur="2000" fill="hold"/>
                                        <p:tgtEl>
                                          <p:spTgt spid="7172"/>
                                        </p:tgtEl>
                                        <p:attrNameLst>
                                          <p:attrName>ppt_y</p:attrName>
                                        </p:attrNameLst>
                                      </p:cBhvr>
                                      <p:tavLst>
                                        <p:tav tm="0">
                                          <p:val>
                                            <p:strVal val="#ppt_y"/>
                                          </p:val>
                                        </p:tav>
                                        <p:tav tm="100000">
                                          <p:val>
                                            <p:strVal val="#ppt_y"/>
                                          </p:val>
                                        </p:tav>
                                      </p:tavLst>
                                    </p:anim>
                                  </p:childTnLst>
                                </p:cTn>
                              </p:par>
                            </p:childTnLst>
                          </p:cTn>
                        </p:par>
                        <p:par>
                          <p:cTn id="25" fill="hold">
                            <p:stCondLst>
                              <p:cond delay="6750"/>
                            </p:stCondLst>
                            <p:childTnLst>
                              <p:par>
                                <p:cTn id="26" presetID="53" presetClass="entr" presetSubtype="16"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00" fill="hold"/>
                                        <p:tgtEl>
                                          <p:spTgt spid="10"/>
                                        </p:tgtEl>
                                        <p:attrNameLst>
                                          <p:attrName>ppt_w</p:attrName>
                                        </p:attrNameLst>
                                      </p:cBhvr>
                                      <p:tavLst>
                                        <p:tav tm="0">
                                          <p:val>
                                            <p:fltVal val="0"/>
                                          </p:val>
                                        </p:tav>
                                        <p:tav tm="100000">
                                          <p:val>
                                            <p:strVal val="#ppt_w"/>
                                          </p:val>
                                        </p:tav>
                                      </p:tavLst>
                                    </p:anim>
                                    <p:anim calcmode="lin" valueType="num">
                                      <p:cBhvr>
                                        <p:cTn id="29" dur="1500" fill="hold"/>
                                        <p:tgtEl>
                                          <p:spTgt spid="10"/>
                                        </p:tgtEl>
                                        <p:attrNameLst>
                                          <p:attrName>ppt_h</p:attrName>
                                        </p:attrNameLst>
                                      </p:cBhvr>
                                      <p:tavLst>
                                        <p:tav tm="0">
                                          <p:val>
                                            <p:fltVal val="0"/>
                                          </p:val>
                                        </p:tav>
                                        <p:tav tm="100000">
                                          <p:val>
                                            <p:strVal val="#ppt_h"/>
                                          </p:val>
                                        </p:tav>
                                      </p:tavLst>
                                    </p:anim>
                                    <p:animEffect transition="in" filter="fade">
                                      <p:cBhvr>
                                        <p:cTn id="30" dur="1500"/>
                                        <p:tgtEl>
                                          <p:spTgt spid="10"/>
                                        </p:tgtEl>
                                      </p:cBhvr>
                                    </p:animEffect>
                                  </p:childTnLst>
                                </p:cTn>
                              </p:par>
                              <p:par>
                                <p:cTn id="31" presetID="26"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80">
                                          <p:stCondLst>
                                            <p:cond delay="0"/>
                                          </p:stCondLst>
                                        </p:cTn>
                                        <p:tgtEl>
                                          <p:spTgt spid="11"/>
                                        </p:tgtEl>
                                      </p:cBhvr>
                                    </p:animEffect>
                                    <p:anim calcmode="lin" valueType="num">
                                      <p:cBhvr>
                                        <p:cTn id="3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9" dur="26">
                                          <p:stCondLst>
                                            <p:cond delay="650"/>
                                          </p:stCondLst>
                                        </p:cTn>
                                        <p:tgtEl>
                                          <p:spTgt spid="11"/>
                                        </p:tgtEl>
                                      </p:cBhvr>
                                      <p:to x="100000" y="60000"/>
                                    </p:animScale>
                                    <p:animScale>
                                      <p:cBhvr>
                                        <p:cTn id="40" dur="166" decel="50000">
                                          <p:stCondLst>
                                            <p:cond delay="676"/>
                                          </p:stCondLst>
                                        </p:cTn>
                                        <p:tgtEl>
                                          <p:spTgt spid="11"/>
                                        </p:tgtEl>
                                      </p:cBhvr>
                                      <p:to x="100000" y="100000"/>
                                    </p:animScale>
                                    <p:animScale>
                                      <p:cBhvr>
                                        <p:cTn id="41" dur="26">
                                          <p:stCondLst>
                                            <p:cond delay="1312"/>
                                          </p:stCondLst>
                                        </p:cTn>
                                        <p:tgtEl>
                                          <p:spTgt spid="11"/>
                                        </p:tgtEl>
                                      </p:cBhvr>
                                      <p:to x="100000" y="80000"/>
                                    </p:animScale>
                                    <p:animScale>
                                      <p:cBhvr>
                                        <p:cTn id="42" dur="166" decel="50000">
                                          <p:stCondLst>
                                            <p:cond delay="1338"/>
                                          </p:stCondLst>
                                        </p:cTn>
                                        <p:tgtEl>
                                          <p:spTgt spid="11"/>
                                        </p:tgtEl>
                                      </p:cBhvr>
                                      <p:to x="100000" y="100000"/>
                                    </p:animScale>
                                    <p:animScale>
                                      <p:cBhvr>
                                        <p:cTn id="43" dur="26">
                                          <p:stCondLst>
                                            <p:cond delay="1642"/>
                                          </p:stCondLst>
                                        </p:cTn>
                                        <p:tgtEl>
                                          <p:spTgt spid="11"/>
                                        </p:tgtEl>
                                      </p:cBhvr>
                                      <p:to x="100000" y="90000"/>
                                    </p:animScale>
                                    <p:animScale>
                                      <p:cBhvr>
                                        <p:cTn id="44" dur="166" decel="50000">
                                          <p:stCondLst>
                                            <p:cond delay="1668"/>
                                          </p:stCondLst>
                                        </p:cTn>
                                        <p:tgtEl>
                                          <p:spTgt spid="11"/>
                                        </p:tgtEl>
                                      </p:cBhvr>
                                      <p:to x="100000" y="100000"/>
                                    </p:animScale>
                                    <p:animScale>
                                      <p:cBhvr>
                                        <p:cTn id="45" dur="26">
                                          <p:stCondLst>
                                            <p:cond delay="1808"/>
                                          </p:stCondLst>
                                        </p:cTn>
                                        <p:tgtEl>
                                          <p:spTgt spid="11"/>
                                        </p:tgtEl>
                                      </p:cBhvr>
                                      <p:to x="100000" y="95000"/>
                                    </p:animScale>
                                    <p:animScale>
                                      <p:cBhvr>
                                        <p:cTn id="46" dur="166" decel="50000">
                                          <p:stCondLst>
                                            <p:cond delay="1834"/>
                                          </p:stCondLst>
                                        </p:cTn>
                                        <p:tgtEl>
                                          <p:spTgt spid="11"/>
                                        </p:tgtEl>
                                      </p:cBhvr>
                                      <p:to x="100000" y="100000"/>
                                    </p:animScale>
                                  </p:childTnLst>
                                </p:cTn>
                              </p:par>
                            </p:childTnLst>
                          </p:cTn>
                        </p:par>
                        <p:par>
                          <p:cTn id="47" fill="hold">
                            <p:stCondLst>
                              <p:cond delay="8750"/>
                            </p:stCondLst>
                            <p:childTnLst>
                              <p:par>
                                <p:cTn id="48" presetID="21" presetClass="entr" presetSubtype="1"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wheel(1)">
                                      <p:cBhvr>
                                        <p:cTn id="50" dur="2000"/>
                                        <p:tgtEl>
                                          <p:spTgt spid="2"/>
                                        </p:tgtEl>
                                      </p:cBhvr>
                                    </p:animEffect>
                                  </p:childTnLst>
                                </p:cTn>
                              </p:par>
                              <p:par>
                                <p:cTn id="51" presetID="6" presetClass="entr" presetSubtype="16" fill="hold"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circle(in)">
                                      <p:cBhvr>
                                        <p:cTn id="53" dur="2000"/>
                                        <p:tgtEl>
                                          <p:spTgt spid="3"/>
                                        </p:tgtEl>
                                      </p:cBhvr>
                                    </p:animEffect>
                                  </p:childTnLst>
                                </p:cTn>
                              </p:par>
                            </p:childTnLst>
                          </p:cTn>
                        </p:par>
                        <p:par>
                          <p:cTn id="54" fill="hold">
                            <p:stCondLst>
                              <p:cond delay="10750"/>
                            </p:stCondLst>
                            <p:childTnLst>
                              <p:par>
                                <p:cTn id="55" presetID="14" presetClass="entr" presetSubtype="10" fill="hold" grpId="0" nodeType="afterEffect">
                                  <p:stCondLst>
                                    <p:cond delay="3000"/>
                                  </p:stCondLst>
                                  <p:childTnLst>
                                    <p:set>
                                      <p:cBhvr>
                                        <p:cTn id="56" dur="1" fill="hold">
                                          <p:stCondLst>
                                            <p:cond delay="0"/>
                                          </p:stCondLst>
                                        </p:cTn>
                                        <p:tgtEl>
                                          <p:spTgt spid="12"/>
                                        </p:tgtEl>
                                        <p:attrNameLst>
                                          <p:attrName>style.visibility</p:attrName>
                                        </p:attrNameLst>
                                      </p:cBhvr>
                                      <p:to>
                                        <p:strVal val="visible"/>
                                      </p:to>
                                    </p:set>
                                    <p:animEffect transition="in" filter="randombar(horizontal)">
                                      <p:cBhvr>
                                        <p:cTn id="57" dur="2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2" grpId="0"/>
      <p:bldP spid="15"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E:\Prezentari unitati\ARAD\biserica detinuti Ara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8180" y="913204"/>
            <a:ext cx="3526620" cy="243651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8" name="Picture 5" descr="E:\Prezentari unitati\ARAD\Biserica Arad.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97866" y="913204"/>
            <a:ext cx="3173413" cy="42312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9" name="Rectangle 8"/>
          <p:cNvSpPr/>
          <p:nvPr/>
        </p:nvSpPr>
        <p:spPr>
          <a:xfrm>
            <a:off x="292327" y="3451938"/>
            <a:ext cx="3822473" cy="1323439"/>
          </a:xfrm>
          <a:prstGeom prst="rect">
            <a:avLst/>
          </a:prstGeom>
        </p:spPr>
        <p:txBody>
          <a:bodyPr wrap="square">
            <a:spAutoFit/>
          </a:bodyPr>
          <a:lstStyle/>
          <a:p>
            <a:pPr algn="just"/>
            <a:r>
              <a:rPr lang="ro-RO"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err="1" smtClean="0">
                <a:effectLst>
                  <a:outerShdw blurRad="38100" dist="38100" dir="2700000" algn="tl">
                    <a:srgbClr val="000000">
                      <a:alpha val="43137"/>
                    </a:srgbClr>
                  </a:outerShdw>
                </a:effectLst>
                <a:latin typeface="Arial" pitchFamily="34" charset="0"/>
                <a:cs typeface="Arial" pitchFamily="34" charset="0"/>
              </a:rPr>
              <a:t>Activitățile</a:t>
            </a:r>
            <a:r>
              <a:rPr lang="vi-VN"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err="1" smtClean="0">
                <a:effectLst>
                  <a:outerShdw blurRad="38100" dist="38100" dir="2700000" algn="tl">
                    <a:srgbClr val="000000">
                      <a:alpha val="43137"/>
                    </a:srgbClr>
                  </a:outerShdw>
                </a:effectLst>
                <a:latin typeface="Arial" pitchFamily="34" charset="0"/>
                <a:cs typeface="Arial" pitchFamily="34" charset="0"/>
              </a:rPr>
              <a:t>moral</a:t>
            </a:r>
            <a:r>
              <a:rPr lang="ro-RO" sz="1600" i="1" dirty="0" smtClean="0">
                <a:effectLst>
                  <a:outerShdw blurRad="38100" dist="38100" dir="2700000" algn="tl">
                    <a:srgbClr val="000000">
                      <a:alpha val="43137"/>
                    </a:srgbClr>
                  </a:outerShdw>
                </a:effectLst>
                <a:latin typeface="Arial" pitchFamily="34" charset="0"/>
                <a:cs typeface="Arial" pitchFamily="34" charset="0"/>
              </a:rPr>
              <a:t>-</a:t>
            </a:r>
            <a:r>
              <a:rPr lang="vi-VN" sz="1600" i="1" dirty="0" err="1" smtClean="0">
                <a:effectLst>
                  <a:outerShdw blurRad="38100" dist="38100" dir="2700000" algn="tl">
                    <a:srgbClr val="000000">
                      <a:alpha val="43137"/>
                    </a:srgbClr>
                  </a:outerShdw>
                </a:effectLst>
                <a:latin typeface="Arial" pitchFamily="34" charset="0"/>
                <a:cs typeface="Arial" pitchFamily="34" charset="0"/>
              </a:rPr>
              <a:t>religioase</a:t>
            </a:r>
            <a:r>
              <a:rPr lang="vi-VN"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a:effectLst>
                  <a:outerShdw blurRad="38100" dist="38100" dir="2700000" algn="tl">
                    <a:srgbClr val="000000">
                      <a:alpha val="43137"/>
                    </a:srgbClr>
                  </a:outerShdw>
                </a:effectLst>
                <a:latin typeface="Arial" pitchFamily="34" charset="0"/>
                <a:cs typeface="Arial" pitchFamily="34" charset="0"/>
              </a:rPr>
              <a:t>se </a:t>
            </a:r>
            <a:r>
              <a:rPr lang="vi-VN" sz="1600" i="1" dirty="0" smtClean="0">
                <a:effectLst>
                  <a:outerShdw blurRad="38100" dist="38100" dir="2700000" algn="tl">
                    <a:srgbClr val="000000">
                      <a:alpha val="43137"/>
                    </a:srgbClr>
                  </a:outerShdw>
                </a:effectLst>
                <a:latin typeface="Arial" pitchFamily="34" charset="0"/>
                <a:cs typeface="Arial" pitchFamily="34" charset="0"/>
              </a:rPr>
              <a:t>desfășoară</a:t>
            </a:r>
            <a:r>
              <a:rPr lang="ro-RO"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smtClean="0">
                <a:effectLst>
                  <a:outerShdw blurRad="38100" dist="38100" dir="2700000" algn="tl">
                    <a:srgbClr val="000000">
                      <a:alpha val="43137"/>
                    </a:srgbClr>
                  </a:outerShdw>
                </a:effectLst>
                <a:latin typeface="Arial" pitchFamily="34" charset="0"/>
                <a:cs typeface="Arial" pitchFamily="34" charset="0"/>
              </a:rPr>
              <a:t>în </a:t>
            </a:r>
            <a:r>
              <a:rPr lang="vi-VN" sz="1600" b="1" i="1" dirty="0">
                <a:effectLst>
                  <a:outerShdw blurRad="38100" dist="38100" dir="2700000" algn="tl">
                    <a:srgbClr val="000000">
                      <a:alpha val="43137"/>
                    </a:srgbClr>
                  </a:outerShdw>
                </a:effectLst>
                <a:latin typeface="Arial" pitchFamily="34" charset="0"/>
                <a:cs typeface="Arial" pitchFamily="34" charset="0"/>
              </a:rPr>
              <a:t>biserica </a:t>
            </a:r>
            <a:r>
              <a:rPr lang="vi-VN" sz="1600" b="1" i="1" dirty="0" smtClean="0">
                <a:effectLst>
                  <a:outerShdw blurRad="38100" dist="38100" dir="2700000" algn="tl">
                    <a:srgbClr val="000000">
                      <a:alpha val="43137"/>
                    </a:srgbClr>
                  </a:outerShdw>
                </a:effectLst>
                <a:latin typeface="Arial" pitchFamily="34" charset="0"/>
                <a:cs typeface="Arial" pitchFamily="34" charset="0"/>
              </a:rPr>
              <a:t>unității</a:t>
            </a:r>
            <a:r>
              <a:rPr lang="ro-RO"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smtClean="0">
                <a:effectLst>
                  <a:outerShdw blurRad="38100" dist="38100" dir="2700000" algn="tl">
                    <a:srgbClr val="000000">
                      <a:alpha val="43137"/>
                    </a:srgbClr>
                  </a:outerShdw>
                </a:effectLst>
                <a:latin typeface="Arial" pitchFamily="34" charset="0"/>
                <a:cs typeface="Arial" pitchFamily="34" charset="0"/>
              </a:rPr>
              <a:t>situată </a:t>
            </a:r>
            <a:r>
              <a:rPr lang="vi-VN" sz="1600" i="1" dirty="0">
                <a:effectLst>
                  <a:outerShdw blurRad="38100" dist="38100" dir="2700000" algn="tl">
                    <a:srgbClr val="000000">
                      <a:alpha val="43137"/>
                    </a:srgbClr>
                  </a:outerShdw>
                </a:effectLst>
                <a:latin typeface="Arial" pitchFamily="34" charset="0"/>
                <a:cs typeface="Arial" pitchFamily="34" charset="0"/>
              </a:rPr>
              <a:t>în sectorul de deținere, oficiile pentru religia ortodoxă fiind asigurate de preotul angajat al </a:t>
            </a:r>
            <a:r>
              <a:rPr lang="vi-VN" sz="1600" i="1" dirty="0" smtClean="0">
                <a:effectLst>
                  <a:outerShdw blurRad="38100" dist="38100" dir="2700000" algn="tl">
                    <a:srgbClr val="000000">
                      <a:alpha val="43137"/>
                    </a:srgbClr>
                  </a:outerShdw>
                </a:effectLst>
                <a:latin typeface="Arial" pitchFamily="34" charset="0"/>
                <a:cs typeface="Arial" pitchFamily="34" charset="0"/>
              </a:rPr>
              <a:t>unității</a:t>
            </a:r>
            <a:r>
              <a:rPr lang="ro-RO" sz="1600" i="1" dirty="0" smtClean="0">
                <a:effectLst>
                  <a:outerShdw blurRad="38100" dist="38100" dir="2700000" algn="tl">
                    <a:srgbClr val="000000">
                      <a:alpha val="43137"/>
                    </a:srgbClr>
                  </a:outerShdw>
                </a:effectLst>
                <a:latin typeface="Arial" pitchFamily="34" charset="0"/>
                <a:cs typeface="Arial" pitchFamily="34" charset="0"/>
              </a:rPr>
              <a:t>.</a:t>
            </a:r>
            <a:endParaRPr lang="ro-RO" sz="1600" i="1" dirty="0">
              <a:effectLst>
                <a:outerShdw blurRad="38100" dist="38100" dir="2700000" algn="tl">
                  <a:srgbClr val="000000">
                    <a:alpha val="43137"/>
                  </a:srgbClr>
                </a:outerShdw>
              </a:effectLst>
              <a:latin typeface="Arial" pitchFamily="34" charset="0"/>
              <a:cs typeface="Arial" pitchFamily="34" charset="0"/>
            </a:endParaRPr>
          </a:p>
        </p:txBody>
      </p:sp>
      <p:sp>
        <p:nvSpPr>
          <p:cNvPr id="12" name="Rectangle 11"/>
          <p:cNvSpPr/>
          <p:nvPr/>
        </p:nvSpPr>
        <p:spPr>
          <a:xfrm>
            <a:off x="4114799" y="5262546"/>
            <a:ext cx="8020585" cy="1200329"/>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Administrația</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Națională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Penitenciarelor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prin</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unitățile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subordonate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permite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accesul</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reprezentanților</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cultelor</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asociațiilor</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religioase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recunoscute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lege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locurile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deținere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pentru</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răspunde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nevoilor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asistență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religioasă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persoanelor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private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libertate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aflate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custodie</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54170" y="5428845"/>
            <a:ext cx="1004013" cy="1034030"/>
          </a:xfrm>
          <a:prstGeom prst="rect">
            <a:avLst/>
          </a:prstGeom>
          <a:ln>
            <a:noFill/>
          </a:ln>
          <a:effectLst>
            <a:softEdge rad="112500"/>
          </a:effectLst>
        </p:spPr>
      </p:pic>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54345" y="1371600"/>
            <a:ext cx="3943076" cy="295730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6" name="Rectangle 2"/>
          <p:cNvSpPr>
            <a:spLocks noChangeArrowheads="1"/>
          </p:cNvSpPr>
          <p:nvPr/>
        </p:nvSpPr>
        <p:spPr bwMode="auto">
          <a:xfrm>
            <a:off x="1524000" y="15183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15</a:t>
            </a:fld>
            <a:endParaRPr lang="en-US"/>
          </a:p>
        </p:txBody>
      </p:sp>
    </p:spTree>
    <p:extLst>
      <p:ext uri="{BB962C8B-B14F-4D97-AF65-F5344CB8AC3E}">
        <p14:creationId xmlns:p14="http://schemas.microsoft.com/office/powerpoint/2010/main" val="172313633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anim calcmode="lin" valueType="num">
                                      <p:cBhvr>
                                        <p:cTn id="14" dur="2000" fill="hold"/>
                                        <p:tgtEl>
                                          <p:spTgt spid="7"/>
                                        </p:tgtEl>
                                        <p:attrNameLst>
                                          <p:attrName>ppt_x</p:attrName>
                                        </p:attrNameLst>
                                      </p:cBhvr>
                                      <p:tavLst>
                                        <p:tav tm="0">
                                          <p:val>
                                            <p:strVal val="#ppt_x"/>
                                          </p:val>
                                        </p:tav>
                                        <p:tav tm="100000">
                                          <p:val>
                                            <p:strVal val="#ppt_x"/>
                                          </p:val>
                                        </p:tav>
                                      </p:tavLst>
                                    </p:anim>
                                    <p:anim calcmode="lin" valueType="num">
                                      <p:cBhvr>
                                        <p:cTn id="15" dur="2000" fill="hold"/>
                                        <p:tgtEl>
                                          <p:spTgt spid="7"/>
                                        </p:tgtEl>
                                        <p:attrNameLst>
                                          <p:attrName>ppt_y</p:attrName>
                                        </p:attrNameLst>
                                      </p:cBhvr>
                                      <p:tavLst>
                                        <p:tav tm="0">
                                          <p:val>
                                            <p:strVal val="#ppt_y+.1"/>
                                          </p:val>
                                        </p:tav>
                                        <p:tav tm="100000">
                                          <p:val>
                                            <p:strVal val="#ppt_y"/>
                                          </p:val>
                                        </p:tav>
                                      </p:tavLst>
                                    </p:anim>
                                  </p:childTnLst>
                                </p:cTn>
                              </p:par>
                              <p:par>
                                <p:cTn id="16" presetID="6"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ircle(in)">
                                      <p:cBhvr>
                                        <p:cTn id="18" dur="2000"/>
                                        <p:tgtEl>
                                          <p:spTgt spid="9"/>
                                        </p:tgtEl>
                                      </p:cBhvr>
                                    </p:animEffect>
                                  </p:childTnLst>
                                </p:cTn>
                              </p:par>
                            </p:childTnLst>
                          </p:cTn>
                        </p:par>
                        <p:par>
                          <p:cTn id="19" fill="hold">
                            <p:stCondLst>
                              <p:cond delay="3000"/>
                            </p:stCondLst>
                            <p:childTnLst>
                              <p:par>
                                <p:cTn id="20" presetID="2" presetClass="entr" presetSubtype="1"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250" fill="hold"/>
                                        <p:tgtEl>
                                          <p:spTgt spid="8"/>
                                        </p:tgtEl>
                                        <p:attrNameLst>
                                          <p:attrName>ppt_x</p:attrName>
                                        </p:attrNameLst>
                                      </p:cBhvr>
                                      <p:tavLst>
                                        <p:tav tm="0">
                                          <p:val>
                                            <p:strVal val="#ppt_x"/>
                                          </p:val>
                                        </p:tav>
                                        <p:tav tm="100000">
                                          <p:val>
                                            <p:strVal val="#ppt_x"/>
                                          </p:val>
                                        </p:tav>
                                      </p:tavLst>
                                    </p:anim>
                                    <p:anim calcmode="lin" valueType="num">
                                      <p:cBhvr additive="base">
                                        <p:cTn id="23" dur="2250" fill="hold"/>
                                        <p:tgtEl>
                                          <p:spTgt spid="8"/>
                                        </p:tgtEl>
                                        <p:attrNameLst>
                                          <p:attrName>ppt_y</p:attrName>
                                        </p:attrNameLst>
                                      </p:cBhvr>
                                      <p:tavLst>
                                        <p:tav tm="0">
                                          <p:val>
                                            <p:strVal val="0-#ppt_h/2"/>
                                          </p:val>
                                        </p:tav>
                                        <p:tav tm="100000">
                                          <p:val>
                                            <p:strVal val="#ppt_y"/>
                                          </p:val>
                                        </p:tav>
                                      </p:tavLst>
                                    </p:anim>
                                  </p:childTnLst>
                                </p:cTn>
                              </p:par>
                            </p:childTnLst>
                          </p:cTn>
                        </p:par>
                        <p:par>
                          <p:cTn id="24" fill="hold">
                            <p:stCondLst>
                              <p:cond delay="5250"/>
                            </p:stCondLst>
                            <p:childTnLst>
                              <p:par>
                                <p:cTn id="25" presetID="2" presetClass="entr" presetSubtype="4"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2000" fill="hold"/>
                                        <p:tgtEl>
                                          <p:spTgt spid="15"/>
                                        </p:tgtEl>
                                        <p:attrNameLst>
                                          <p:attrName>ppt_x</p:attrName>
                                        </p:attrNameLst>
                                      </p:cBhvr>
                                      <p:tavLst>
                                        <p:tav tm="0">
                                          <p:val>
                                            <p:strVal val="#ppt_x"/>
                                          </p:val>
                                        </p:tav>
                                        <p:tav tm="100000">
                                          <p:val>
                                            <p:strVal val="#ppt_x"/>
                                          </p:val>
                                        </p:tav>
                                      </p:tavLst>
                                    </p:anim>
                                    <p:anim calcmode="lin" valueType="num">
                                      <p:cBhvr additive="base">
                                        <p:cTn id="28" dur="2000" fill="hold"/>
                                        <p:tgtEl>
                                          <p:spTgt spid="15"/>
                                        </p:tgtEl>
                                        <p:attrNameLst>
                                          <p:attrName>ppt_y</p:attrName>
                                        </p:attrNameLst>
                                      </p:cBhvr>
                                      <p:tavLst>
                                        <p:tav tm="0">
                                          <p:val>
                                            <p:strVal val="1+#ppt_h/2"/>
                                          </p:val>
                                        </p:tav>
                                        <p:tav tm="100000">
                                          <p:val>
                                            <p:strVal val="#ppt_y"/>
                                          </p:val>
                                        </p:tav>
                                      </p:tavLst>
                                    </p:anim>
                                  </p:childTnLst>
                                </p:cTn>
                              </p:par>
                            </p:childTnLst>
                          </p:cTn>
                        </p:par>
                        <p:par>
                          <p:cTn id="29" fill="hold">
                            <p:stCondLst>
                              <p:cond delay="7250"/>
                            </p:stCondLst>
                            <p:childTnLst>
                              <p:par>
                                <p:cTn id="30" presetID="53" presetClass="entr" presetSubtype="16"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childTnLst>
                          </p:cTn>
                        </p:par>
                        <p:par>
                          <p:cTn id="35" fill="hold">
                            <p:stCondLst>
                              <p:cond delay="7750"/>
                            </p:stCondLst>
                            <p:childTnLst>
                              <p:par>
                                <p:cTn id="36" presetID="6" presetClass="emph" presetSubtype="0" fill="hold" nodeType="afterEffect">
                                  <p:stCondLst>
                                    <p:cond delay="0"/>
                                  </p:stCondLst>
                                  <p:childTnLst>
                                    <p:animScale>
                                      <p:cBhvr>
                                        <p:cTn id="37" dur="2000" fill="hold"/>
                                        <p:tgtEl>
                                          <p:spTgt spid="14"/>
                                        </p:tgtEl>
                                      </p:cBhvr>
                                      <p:by x="150000" y="150000"/>
                                    </p:animScale>
                                  </p:childTnLst>
                                </p:cTn>
                              </p:par>
                            </p:childTnLst>
                          </p:cTn>
                        </p:par>
                        <p:par>
                          <p:cTn id="38" fill="hold">
                            <p:stCondLst>
                              <p:cond delay="97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500"/>
                                        <p:tgtEl>
                                          <p:spTgt spid="12"/>
                                        </p:tgtEl>
                                      </p:cBhvr>
                                    </p:animEffect>
                                    <p:anim calcmode="lin" valueType="num">
                                      <p:cBhvr>
                                        <p:cTn id="42" dur="1500" fill="hold"/>
                                        <p:tgtEl>
                                          <p:spTgt spid="12"/>
                                        </p:tgtEl>
                                        <p:attrNameLst>
                                          <p:attrName>ppt_x</p:attrName>
                                        </p:attrNameLst>
                                      </p:cBhvr>
                                      <p:tavLst>
                                        <p:tav tm="0">
                                          <p:val>
                                            <p:strVal val="#ppt_x"/>
                                          </p:val>
                                        </p:tav>
                                        <p:tav tm="100000">
                                          <p:val>
                                            <p:strVal val="#ppt_x"/>
                                          </p:val>
                                        </p:tav>
                                      </p:tavLst>
                                    </p:anim>
                                    <p:anim calcmode="lin" valueType="num">
                                      <p:cBhvr>
                                        <p:cTn id="43" dur="1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1053067" y="4690106"/>
            <a:ext cx="4083430" cy="1200329"/>
          </a:xfrm>
          <a:prstGeom prst="rect">
            <a:avLst/>
          </a:prstGeom>
        </p:spPr>
        <p:txBody>
          <a:bodyPr wrap="square">
            <a:spAutoFit/>
          </a:bodyPr>
          <a:lstStyle/>
          <a:p>
            <a:pPr algn="just"/>
            <a:r>
              <a:rPr lang="ro-RO" b="1" i="1" dirty="0">
                <a:effectLst>
                  <a:outerShdw blurRad="38100" dist="38100" dir="2700000" algn="tl">
                    <a:srgbClr val="000000">
                      <a:alpha val="43137"/>
                    </a:srgbClr>
                  </a:outerShdw>
                </a:effectLst>
                <a:latin typeface="Arial" pitchFamily="34" charset="0"/>
                <a:cs typeface="Arial" pitchFamily="34" charset="0"/>
              </a:rPr>
              <a:t>Blocul alimentar </a:t>
            </a:r>
            <a:r>
              <a:rPr lang="ro-RO" i="1" dirty="0">
                <a:effectLst>
                  <a:outerShdw blurRad="38100" dist="38100" dir="2700000" algn="tl">
                    <a:srgbClr val="000000">
                      <a:alpha val="43137"/>
                    </a:srgbClr>
                  </a:outerShdw>
                </a:effectLst>
                <a:latin typeface="Arial" pitchFamily="34" charset="0"/>
                <a:cs typeface="Arial" pitchFamily="34" charset="0"/>
              </a:rPr>
              <a:t>permite pregătirea hranei pentru aproximativ 2000 de porţii, în condiţii igienico-sanitare corespunzătoare.</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6323" y="1296994"/>
            <a:ext cx="4873693" cy="3242733"/>
          </a:xfrm>
          <a:prstGeom prst="rect">
            <a:avLst/>
          </a:prstGeom>
          <a:ln w="38100" cap="sq">
            <a:solidFill>
              <a:srgbClr val="000000"/>
            </a:solidFill>
            <a:prstDash val="solid"/>
            <a:miter lim="800000"/>
          </a:ln>
          <a:effectLst>
            <a:outerShdw blurRad="50800" dist="38100" dir="2700000" algn="tl" rotWithShape="0">
              <a:srgbClr val="000000">
                <a:alpha val="43000"/>
              </a:srgbClr>
            </a:outerShdw>
            <a:reflection blurRad="6350" stA="50000" endA="300" endPos="55500" dist="50800" dir="5400000" sy="-100000" algn="bl" rotWithShape="0"/>
          </a:effectLst>
        </p:spPr>
      </p:pic>
      <p:sp>
        <p:nvSpPr>
          <p:cNvPr id="10" name="Rectangle 2"/>
          <p:cNvSpPr>
            <a:spLocks noChangeArrowheads="1"/>
          </p:cNvSpPr>
          <p:nvPr/>
        </p:nvSpPr>
        <p:spPr bwMode="auto">
          <a:xfrm>
            <a:off x="324055" y="49271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05270" y="1007556"/>
            <a:ext cx="3477459" cy="26080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ectangle 11"/>
          <p:cNvSpPr/>
          <p:nvPr/>
        </p:nvSpPr>
        <p:spPr>
          <a:xfrm>
            <a:off x="6096000" y="3810634"/>
            <a:ext cx="6096000" cy="2640723"/>
          </a:xfrm>
          <a:prstGeom prst="rect">
            <a:avLst/>
          </a:prstGeom>
        </p:spPr>
        <p:txBody>
          <a:bodyPr>
            <a:spAutoFit/>
          </a:bodyPr>
          <a:lstStyle/>
          <a:p>
            <a:pPr lvl="0" algn="just">
              <a:lnSpc>
                <a:spcPct val="115000"/>
              </a:lnSpc>
              <a:spcAft>
                <a:spcPts val="0"/>
              </a:spcAft>
            </a:pPr>
            <a:r>
              <a:rPr lang="ro-RO" dirty="0" smtClean="0">
                <a:latin typeface="Arial" panose="020B0604020202020204" pitchFamily="34" charset="0"/>
                <a:ea typeface="Times New Roman" panose="02020603050405020304" pitchFamily="18" charset="0"/>
              </a:rPr>
              <a:t>	</a:t>
            </a:r>
            <a:r>
              <a:rPr lang="pt-B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Toate</a:t>
            </a:r>
            <a:r>
              <a:rPr lang="pt-B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sectoarele</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risc</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epidemiologic</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sunt </a:t>
            </a:r>
            <a:r>
              <a:rPr lang="pt-B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autorizate</a:t>
            </a:r>
            <a:r>
              <a:rPr lang="pt-B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din</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punct</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vedere</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sanitar</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pt-B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veterinar</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periodic</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efectuându-se</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dezinsecţii</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dezinfecţii</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conform</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graficului</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lvl="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Apa</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potabilă</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provine</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la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reţeaua</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oraşului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Regimurile</a:t>
            </a:r>
            <a:r>
              <a:rPr lang="pt-B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alimentare</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sunt </a:t>
            </a:r>
            <a:r>
              <a:rPr lang="pt-B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preparate</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t-B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conform </a:t>
            </a:r>
            <a:r>
              <a:rPr lang="pt-B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normelor de hrănire prevăzute diferenţiat pentru categoriile de afecţiuni medicale (cardiaci, hipertensivi, digestivi, diabetici, distrofici şi regimul vegetarian).</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Slide Number Placeholder 6"/>
          <p:cNvSpPr>
            <a:spLocks noGrp="1"/>
          </p:cNvSpPr>
          <p:nvPr>
            <p:ph type="sldNum" sz="quarter" idx="12"/>
          </p:nvPr>
        </p:nvSpPr>
        <p:spPr/>
        <p:txBody>
          <a:bodyPr/>
          <a:lstStyle/>
          <a:p>
            <a:fld id="{B2DE8CB3-EDA8-4B07-B4EA-AA2642876B92}" type="slidenum">
              <a:rPr lang="en-US" smtClean="0"/>
              <a:t>16</a:t>
            </a:fld>
            <a:endParaRPr lang="en-US"/>
          </a:p>
        </p:txBody>
      </p:sp>
    </p:spTree>
    <p:extLst>
      <p:ext uri="{BB962C8B-B14F-4D97-AF65-F5344CB8AC3E}">
        <p14:creationId xmlns:p14="http://schemas.microsoft.com/office/powerpoint/2010/main" val="302415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3000"/>
                                        <p:tgtEl>
                                          <p:spTgt spid="2"/>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2000"/>
                                        <p:tgtEl>
                                          <p:spTgt spid="8"/>
                                        </p:tgtEl>
                                      </p:cBhvr>
                                    </p:animEffect>
                                  </p:childTnLst>
                                </p:cTn>
                              </p:par>
                            </p:childTnLst>
                          </p:cTn>
                        </p:par>
                        <p:par>
                          <p:cTn id="17" fill="hold">
                            <p:stCondLst>
                              <p:cond delay="4000"/>
                            </p:stCondLst>
                            <p:childTnLst>
                              <p:par>
                                <p:cTn id="18" presetID="6" presetClass="entr" presetSubtype="16" fill="hold" nodeType="afterEffect">
                                  <p:stCondLst>
                                    <p:cond delay="150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500"/>
                                        <p:tgtEl>
                                          <p:spTgt spid="11"/>
                                        </p:tgtEl>
                                      </p:cBhvr>
                                    </p:animEffect>
                                  </p:childTnLst>
                                </p:cTn>
                              </p:par>
                            </p:childTnLst>
                          </p:cTn>
                        </p:par>
                        <p:par>
                          <p:cTn id="21" fill="hold">
                            <p:stCondLst>
                              <p:cond delay="8000"/>
                            </p:stCondLst>
                            <p:childTnLst>
                              <p:par>
                                <p:cTn id="22" presetID="22" presetClass="entr" presetSubtype="4"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2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324055" y="49271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9" name="Picture 2" descr="E:\Prezentari unitati\ARAD\R104\DSC0900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2914" y="1134282"/>
            <a:ext cx="5772233" cy="43296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Rectangle 9"/>
          <p:cNvSpPr/>
          <p:nvPr/>
        </p:nvSpPr>
        <p:spPr>
          <a:xfrm>
            <a:off x="463221" y="5841483"/>
            <a:ext cx="11476180" cy="369332"/>
          </a:xfrm>
          <a:prstGeom prst="rect">
            <a:avLst/>
          </a:prstGeom>
        </p:spPr>
        <p:txBody>
          <a:bodyPr wrap="square">
            <a:spAutoFit/>
          </a:bodyPr>
          <a:lstStyle/>
          <a:p>
            <a:pPr algn="just"/>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Spălătoria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este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utilată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toate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facilităţile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poate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deservi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întreg</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efectivul</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persoane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private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libertate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74522" y="2319439"/>
            <a:ext cx="2264664" cy="2743200"/>
          </a:xfrm>
          <a:prstGeom prst="roundRect">
            <a:avLst>
              <a:gd name="adj" fmla="val 8594"/>
            </a:avLst>
          </a:prstGeom>
          <a:solidFill>
            <a:srgbClr val="FFFFFF">
              <a:shade val="85000"/>
            </a:srgbClr>
          </a:solidFill>
          <a:ln>
            <a:noFill/>
          </a:ln>
          <a:effectLst>
            <a:outerShdw blurRad="225425" dist="50800" dir="5220000" algn="ctr">
              <a:srgbClr val="000000">
                <a:alpha val="33000"/>
              </a:srgbClr>
            </a:outerShdw>
            <a:reflection blurRad="12700" stA="38000" endPos="28000" dist="5000" dir="5400000" sy="-100000" algn="bl" rotWithShape="0"/>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5083" y="1379899"/>
            <a:ext cx="2843463" cy="2843463"/>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3" name="Slide Number Placeholder 2"/>
          <p:cNvSpPr>
            <a:spLocks noGrp="1"/>
          </p:cNvSpPr>
          <p:nvPr>
            <p:ph type="sldNum" sz="quarter" idx="12"/>
          </p:nvPr>
        </p:nvSpPr>
        <p:spPr/>
        <p:txBody>
          <a:bodyPr/>
          <a:lstStyle/>
          <a:p>
            <a:fld id="{B2DE8CB3-EDA8-4B07-B4EA-AA2642876B92}" type="slidenum">
              <a:rPr lang="en-US" smtClean="0"/>
              <a:t>17</a:t>
            </a:fld>
            <a:endParaRPr lang="en-US"/>
          </a:p>
        </p:txBody>
      </p:sp>
    </p:spTree>
    <p:extLst>
      <p:ext uri="{BB962C8B-B14F-4D97-AF65-F5344CB8AC3E}">
        <p14:creationId xmlns:p14="http://schemas.microsoft.com/office/powerpoint/2010/main" val="396837665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2000"/>
                                        <p:tgtEl>
                                          <p:spTgt spid="17"/>
                                        </p:tgtEl>
                                      </p:cBhvr>
                                    </p:animEffect>
                                    <p:anim calcmode="lin" valueType="num">
                                      <p:cBhvr>
                                        <p:cTn id="14" dur="2000" fill="hold"/>
                                        <p:tgtEl>
                                          <p:spTgt spid="17"/>
                                        </p:tgtEl>
                                        <p:attrNameLst>
                                          <p:attrName>ppt_x</p:attrName>
                                        </p:attrNameLst>
                                      </p:cBhvr>
                                      <p:tavLst>
                                        <p:tav tm="0">
                                          <p:val>
                                            <p:strVal val="#ppt_x"/>
                                          </p:val>
                                        </p:tav>
                                        <p:tav tm="100000">
                                          <p:val>
                                            <p:strVal val="#ppt_x"/>
                                          </p:val>
                                        </p:tav>
                                      </p:tavLst>
                                    </p:anim>
                                    <p:anim calcmode="lin" valueType="num">
                                      <p:cBhvr>
                                        <p:cTn id="15" dur="2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000"/>
                                        <p:tgtEl>
                                          <p:spTgt spid="13"/>
                                        </p:tgtEl>
                                      </p:cBhvr>
                                    </p:animEffect>
                                    <p:anim calcmode="lin" valueType="num">
                                      <p:cBhvr>
                                        <p:cTn id="20" dur="2000" fill="hold"/>
                                        <p:tgtEl>
                                          <p:spTgt spid="13"/>
                                        </p:tgtEl>
                                        <p:attrNameLst>
                                          <p:attrName>ppt_x</p:attrName>
                                        </p:attrNameLst>
                                      </p:cBhvr>
                                      <p:tavLst>
                                        <p:tav tm="0">
                                          <p:val>
                                            <p:strVal val="#ppt_x"/>
                                          </p:val>
                                        </p:tav>
                                        <p:tav tm="100000">
                                          <p:val>
                                            <p:strVal val="#ppt_x"/>
                                          </p:val>
                                        </p:tav>
                                      </p:tavLst>
                                    </p:anim>
                                    <p:anim calcmode="lin" valueType="num">
                                      <p:cBhvr>
                                        <p:cTn id="21" dur="2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5000"/>
                            </p:stCondLst>
                            <p:childTnLst>
                              <p:par>
                                <p:cTn id="23" presetID="8" presetClass="emph" presetSubtype="0" fill="hold" nodeType="afterEffect">
                                  <p:stCondLst>
                                    <p:cond delay="0"/>
                                  </p:stCondLst>
                                  <p:childTnLst>
                                    <p:animRot by="21600000">
                                      <p:cBhvr>
                                        <p:cTn id="24" dur="2000" fill="hold"/>
                                        <p:tgtEl>
                                          <p:spTgt spid="17"/>
                                        </p:tgtEl>
                                        <p:attrNameLst>
                                          <p:attrName>r</p:attrName>
                                        </p:attrNameLst>
                                      </p:cBhvr>
                                    </p:animRot>
                                  </p:childTnLst>
                                </p:cTn>
                              </p:par>
                            </p:childTnLst>
                          </p:cTn>
                        </p:par>
                        <p:par>
                          <p:cTn id="25" fill="hold">
                            <p:stCondLst>
                              <p:cond delay="7000"/>
                            </p:stCondLst>
                            <p:childTnLst>
                              <p:par>
                                <p:cTn id="26" presetID="2" presetClass="entr" presetSubtype="6"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500" fill="hold"/>
                                        <p:tgtEl>
                                          <p:spTgt spid="9"/>
                                        </p:tgtEl>
                                        <p:attrNameLst>
                                          <p:attrName>ppt_x</p:attrName>
                                        </p:attrNameLst>
                                      </p:cBhvr>
                                      <p:tavLst>
                                        <p:tav tm="0">
                                          <p:val>
                                            <p:strVal val="1+#ppt_w/2"/>
                                          </p:val>
                                        </p:tav>
                                        <p:tav tm="100000">
                                          <p:val>
                                            <p:strVal val="#ppt_x"/>
                                          </p:val>
                                        </p:tav>
                                      </p:tavLst>
                                    </p:anim>
                                    <p:anim calcmode="lin" valueType="num">
                                      <p:cBhvr additive="base">
                                        <p:cTn id="29" dur="2500" fill="hold"/>
                                        <p:tgtEl>
                                          <p:spTgt spid="9"/>
                                        </p:tgtEl>
                                        <p:attrNameLst>
                                          <p:attrName>ppt_y</p:attrName>
                                        </p:attrNameLst>
                                      </p:cBhvr>
                                      <p:tavLst>
                                        <p:tav tm="0">
                                          <p:val>
                                            <p:strVal val="1+#ppt_h/2"/>
                                          </p:val>
                                        </p:tav>
                                        <p:tav tm="100000">
                                          <p:val>
                                            <p:strVal val="#ppt_y"/>
                                          </p:val>
                                        </p:tav>
                                      </p:tavLst>
                                    </p:anim>
                                  </p:childTnLst>
                                </p:cTn>
                              </p:par>
                              <p:par>
                                <p:cTn id="30" presetID="6"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circle(in)">
                                      <p:cBhvr>
                                        <p:cTn id="3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E:\Prezentari unitati\ARAD\R104\DSC0904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0790" y="830538"/>
            <a:ext cx="3784767" cy="2915275"/>
          </a:xfrm>
          <a:prstGeom prst="rect">
            <a:avLst/>
          </a:prstGeom>
          <a:ln>
            <a:noFill/>
          </a:ln>
          <a:effectLst>
            <a:reflection blurRad="6350" stA="50000" endA="300" endPos="5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9" name="Rectangle 8"/>
          <p:cNvSpPr/>
          <p:nvPr/>
        </p:nvSpPr>
        <p:spPr>
          <a:xfrm>
            <a:off x="4085557" y="777822"/>
            <a:ext cx="7993056" cy="2003625"/>
          </a:xfrm>
          <a:prstGeom prst="rect">
            <a:avLst/>
          </a:prstGeom>
        </p:spPr>
        <p:txBody>
          <a:bodyPr wrap="square">
            <a:spAutoFit/>
          </a:bodyPr>
          <a:lstStyle/>
          <a:p>
            <a:pPr indent="457200" algn="just">
              <a:lnSpc>
                <a:spcPct val="115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În vederea asigurării dreptului la informare, săptămânal,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deţinuţii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au acces la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biblioteca </a:t>
            </a:r>
            <a:r>
              <a:rPr lang="ro-RO" b="1"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unităţii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conform orarului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aprobat. Penitenciarul Arad dispune de un fond total de carte de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14.575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de</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volume,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disponibile atât la sediul principal, cât și la secția exterioară.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În trimestrul I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al anului 2018, fondul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de carte a fost suplimentat cu un număr de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1.755</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de volume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obținute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printr-un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contract de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sponsorizare.</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5" descr="E:\Prezentari unitati\ARAD\R104\DSC0140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988191">
            <a:off x="149064" y="4361652"/>
            <a:ext cx="3551212" cy="2000901"/>
          </a:xfrm>
          <a:prstGeom prst="rect">
            <a:avLst/>
          </a:prstGeom>
          <a:ln>
            <a:noFill/>
          </a:ln>
          <a:effectLst>
            <a:reflection blurRad="6350" stA="50000" endA="300" endPos="55500" dist="508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ectangle 11"/>
          <p:cNvSpPr/>
          <p:nvPr/>
        </p:nvSpPr>
        <p:spPr>
          <a:xfrm>
            <a:off x="6012520" y="2632713"/>
            <a:ext cx="6066093" cy="4278094"/>
          </a:xfrm>
          <a:prstGeom prst="rect">
            <a:avLst/>
          </a:prstGeom>
        </p:spPr>
        <p:txBody>
          <a:bodyPr wrap="square">
            <a:spAutoFit/>
          </a:bodyPr>
          <a:lstStyle/>
          <a:p>
            <a:pPr algn="just"/>
            <a:r>
              <a:rPr lang="ro-RO"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cadrul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Penitenciarului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Arad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funcționează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un </a:t>
            </a:r>
            <a:r>
              <a:rPr lang="ro-RO" sz="16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a:t>
            </a:r>
            <a:r>
              <a:rPr lang="en-US" sz="1600" b="1"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tudio</a:t>
            </a:r>
            <a:r>
              <a:rPr lang="en-US" sz="16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sz="16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R</a:t>
            </a:r>
            <a:r>
              <a:rPr lang="en-US" sz="1600" b="1"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adio</a:t>
            </a:r>
            <a:r>
              <a:rPr lang="en-US" sz="16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a:t>
            </a:r>
            <a:r>
              <a:rPr lang="ro-RO" sz="16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V</a:t>
            </a:r>
            <a:r>
              <a:rPr lang="en-US" sz="16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cu circuit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închis</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prin</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intermediul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căruia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se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asigură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difuzarea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emisiuni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rubrici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caracter</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informativ</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educativ</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cultural,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ştiinţific</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moral-</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religios</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divertisment</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sportiv</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privire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la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legislație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reglementări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interne,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anunțuri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din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partea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administrației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penitenciarului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interviuri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conducerea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unității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realizate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către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personalul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unităţii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sau</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către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deţinuţi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pentru</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deţinuţi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conformitate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Grila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aprobată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emisiuni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locale TV. </a:t>
            </a:r>
            <a:r>
              <a:rPr lang="ro-RO"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asemenea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există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un canal care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permite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difuzarea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permanentă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informațiilor</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interes</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pentru</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deținuți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regulamentul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ordine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interioară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oferta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activități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programe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educative,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asistență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psihologică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anunțuri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ro-RO"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o-RO"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cadrul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studi</a:t>
            </a:r>
            <a:r>
              <a:rPr lang="ro-RO"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o</a:t>
            </a:r>
            <a:r>
              <a:rPr lang="en-US" sz="16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ului</a:t>
            </a:r>
            <a:r>
              <a:rPr lang="en-US"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radio-</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tv</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sub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coordonarea</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educatorului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responsabil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colectivul</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redacție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format din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deținuți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selecționați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realizează</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emisiuni</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diferite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teme</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interes</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un </a:t>
            </a:r>
            <a:r>
              <a:rPr lang="en-US" sz="1600"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caracter</a:t>
            </a:r>
            <a:r>
              <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16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educativ</a:t>
            </a:r>
            <a:r>
              <a:rPr lang="ro-RO" sz="16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US"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3" name="Rectangle 2"/>
          <p:cNvSpPr>
            <a:spLocks noChangeArrowheads="1"/>
          </p:cNvSpPr>
          <p:nvPr/>
        </p:nvSpPr>
        <p:spPr bwMode="auto">
          <a:xfrm>
            <a:off x="1812758" y="16977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81958" y="3894391"/>
            <a:ext cx="3114042" cy="175473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Slide Number Placeholder 2"/>
          <p:cNvSpPr>
            <a:spLocks noGrp="1"/>
          </p:cNvSpPr>
          <p:nvPr>
            <p:ph type="sldNum" sz="quarter" idx="12"/>
          </p:nvPr>
        </p:nvSpPr>
        <p:spPr/>
        <p:txBody>
          <a:bodyPr/>
          <a:lstStyle/>
          <a:p>
            <a:fld id="{B2DE8CB3-EDA8-4B07-B4EA-AA2642876B92}" type="slidenum">
              <a:rPr lang="en-US" smtClean="0"/>
              <a:t>18</a:t>
            </a:fld>
            <a:endParaRPr lang="en-US" dirty="0"/>
          </a:p>
        </p:txBody>
      </p:sp>
    </p:spTree>
    <p:extLst>
      <p:ext uri="{BB962C8B-B14F-4D97-AF65-F5344CB8AC3E}">
        <p14:creationId xmlns:p14="http://schemas.microsoft.com/office/powerpoint/2010/main" val="343450250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2250"/>
                                        <p:tgtEl>
                                          <p:spTgt spid="9"/>
                                        </p:tgtEl>
                                      </p:cBhvr>
                                    </p:animEffect>
                                  </p:childTnLst>
                                </p:cTn>
                              </p:par>
                              <p:par>
                                <p:cTn id="14" presetID="53" presetClass="entr" presetSubtype="16" fill="hold" nodeType="withEffect">
                                  <p:stCondLst>
                                    <p:cond delay="1000"/>
                                  </p:stCondLst>
                                  <p:childTnLst>
                                    <p:set>
                                      <p:cBhvr>
                                        <p:cTn id="15" dur="1" fill="hold">
                                          <p:stCondLst>
                                            <p:cond delay="0"/>
                                          </p:stCondLst>
                                        </p:cTn>
                                        <p:tgtEl>
                                          <p:spTgt spid="7"/>
                                        </p:tgtEl>
                                        <p:attrNameLst>
                                          <p:attrName>style.visibility</p:attrName>
                                        </p:attrNameLst>
                                      </p:cBhvr>
                                      <p:to>
                                        <p:strVal val="visible"/>
                                      </p:to>
                                    </p:set>
                                    <p:anim calcmode="lin" valueType="num">
                                      <p:cBhvr>
                                        <p:cTn id="16" dur="2750" fill="hold"/>
                                        <p:tgtEl>
                                          <p:spTgt spid="7"/>
                                        </p:tgtEl>
                                        <p:attrNameLst>
                                          <p:attrName>ppt_w</p:attrName>
                                        </p:attrNameLst>
                                      </p:cBhvr>
                                      <p:tavLst>
                                        <p:tav tm="0">
                                          <p:val>
                                            <p:fltVal val="0"/>
                                          </p:val>
                                        </p:tav>
                                        <p:tav tm="100000">
                                          <p:val>
                                            <p:strVal val="#ppt_w"/>
                                          </p:val>
                                        </p:tav>
                                      </p:tavLst>
                                    </p:anim>
                                    <p:anim calcmode="lin" valueType="num">
                                      <p:cBhvr>
                                        <p:cTn id="17" dur="2750" fill="hold"/>
                                        <p:tgtEl>
                                          <p:spTgt spid="7"/>
                                        </p:tgtEl>
                                        <p:attrNameLst>
                                          <p:attrName>ppt_h</p:attrName>
                                        </p:attrNameLst>
                                      </p:cBhvr>
                                      <p:tavLst>
                                        <p:tav tm="0">
                                          <p:val>
                                            <p:fltVal val="0"/>
                                          </p:val>
                                        </p:tav>
                                        <p:tav tm="100000">
                                          <p:val>
                                            <p:strVal val="#ppt_h"/>
                                          </p:val>
                                        </p:tav>
                                      </p:tavLst>
                                    </p:anim>
                                    <p:animEffect transition="in" filter="fade">
                                      <p:cBhvr>
                                        <p:cTn id="18" dur="2750"/>
                                        <p:tgtEl>
                                          <p:spTgt spid="7"/>
                                        </p:tgtEl>
                                      </p:cBhvr>
                                    </p:animEffect>
                                  </p:childTnLst>
                                </p:cTn>
                              </p:par>
                            </p:childTnLst>
                          </p:cTn>
                        </p:par>
                        <p:par>
                          <p:cTn id="19" fill="hold">
                            <p:stCondLst>
                              <p:cond delay="4750"/>
                            </p:stCondLst>
                            <p:childTnLst>
                              <p:par>
                                <p:cTn id="20" presetID="42" presetClass="entr" presetSubtype="0" fill="hold" grpId="0" nodeType="afterEffect">
                                  <p:stCondLst>
                                    <p:cond delay="5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750"/>
                                        <p:tgtEl>
                                          <p:spTgt spid="12"/>
                                        </p:tgtEl>
                                      </p:cBhvr>
                                    </p:animEffect>
                                    <p:anim calcmode="lin" valueType="num">
                                      <p:cBhvr>
                                        <p:cTn id="23" dur="1750" fill="hold"/>
                                        <p:tgtEl>
                                          <p:spTgt spid="12"/>
                                        </p:tgtEl>
                                        <p:attrNameLst>
                                          <p:attrName>ppt_x</p:attrName>
                                        </p:attrNameLst>
                                      </p:cBhvr>
                                      <p:tavLst>
                                        <p:tav tm="0">
                                          <p:val>
                                            <p:strVal val="#ppt_x"/>
                                          </p:val>
                                        </p:tav>
                                        <p:tav tm="100000">
                                          <p:val>
                                            <p:strVal val="#ppt_x"/>
                                          </p:val>
                                        </p:tav>
                                      </p:tavLst>
                                    </p:anim>
                                    <p:anim calcmode="lin" valueType="num">
                                      <p:cBhvr>
                                        <p:cTn id="24" dur="175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50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anim calcmode="lin" valueType="num">
                                      <p:cBhvr>
                                        <p:cTn id="28" dur="2000" fill="hold"/>
                                        <p:tgtEl>
                                          <p:spTgt spid="10"/>
                                        </p:tgtEl>
                                        <p:attrNameLst>
                                          <p:attrName>ppt_x</p:attrName>
                                        </p:attrNameLst>
                                      </p:cBhvr>
                                      <p:tavLst>
                                        <p:tav tm="0">
                                          <p:val>
                                            <p:strVal val="#ppt_x"/>
                                          </p:val>
                                        </p:tav>
                                        <p:tav tm="100000">
                                          <p:val>
                                            <p:strVal val="#ppt_x"/>
                                          </p:val>
                                        </p:tav>
                                      </p:tavLst>
                                    </p:anim>
                                    <p:anim calcmode="lin" valueType="num">
                                      <p:cBhvr>
                                        <p:cTn id="29" dur="2000" fill="hold"/>
                                        <p:tgtEl>
                                          <p:spTgt spid="10"/>
                                        </p:tgtEl>
                                        <p:attrNameLst>
                                          <p:attrName>ppt_y</p:attrName>
                                        </p:attrNameLst>
                                      </p:cBhvr>
                                      <p:tavLst>
                                        <p:tav tm="0">
                                          <p:val>
                                            <p:strVal val="#ppt_y-.1"/>
                                          </p:val>
                                        </p:tav>
                                        <p:tav tm="100000">
                                          <p:val>
                                            <p:strVal val="#ppt_y"/>
                                          </p:val>
                                        </p:tav>
                                      </p:tavLst>
                                    </p:anim>
                                  </p:childTnLst>
                                </p:cTn>
                              </p:par>
                              <p:par>
                                <p:cTn id="30" presetID="2" presetClass="entr" presetSubtype="3" fill="hold" nodeType="withEffect">
                                  <p:stCondLst>
                                    <p:cond delay="500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2250" fill="hold"/>
                                        <p:tgtEl>
                                          <p:spTgt spid="14"/>
                                        </p:tgtEl>
                                        <p:attrNameLst>
                                          <p:attrName>ppt_x</p:attrName>
                                        </p:attrNameLst>
                                      </p:cBhvr>
                                      <p:tavLst>
                                        <p:tav tm="0">
                                          <p:val>
                                            <p:strVal val="1+#ppt_w/2"/>
                                          </p:val>
                                        </p:tav>
                                        <p:tav tm="100000">
                                          <p:val>
                                            <p:strVal val="#ppt_x"/>
                                          </p:val>
                                        </p:tav>
                                      </p:tavLst>
                                    </p:anim>
                                    <p:anim calcmode="lin" valueType="num">
                                      <p:cBhvr additive="base">
                                        <p:cTn id="33" dur="225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2499197" y="315403"/>
            <a:ext cx="3554243"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Dotări intervenții specifice</a:t>
            </a:r>
            <a:endParaRPr lang="en-US" sz="2400" b="1" i="1" dirty="0">
              <a:effectLst>
                <a:outerShdw blurRad="38100" dist="38100" dir="2700000" algn="tl">
                  <a:srgbClr val="000000">
                    <a:alpha val="43137"/>
                  </a:srgbClr>
                </a:outerShdw>
              </a:effectLst>
            </a:endParaRPr>
          </a:p>
        </p:txBody>
      </p:sp>
      <p:sp>
        <p:nvSpPr>
          <p:cNvPr id="8" name="TextBox 7"/>
          <p:cNvSpPr txBox="1"/>
          <p:nvPr/>
        </p:nvSpPr>
        <p:spPr>
          <a:xfrm>
            <a:off x="749604" y="631444"/>
            <a:ext cx="1400383"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Parc auto</a:t>
            </a:r>
            <a:endParaRPr lang="en-US" sz="2400" b="1" i="1" dirty="0">
              <a:effectLst>
                <a:outerShdw blurRad="38100" dist="38100" dir="2700000" algn="tl">
                  <a:srgbClr val="000000">
                    <a:alpha val="43137"/>
                  </a:srgbClr>
                </a:outerShdw>
              </a:effectLst>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43263" y="1260265"/>
            <a:ext cx="4852737" cy="3639553"/>
          </a:xfrm>
          <a:prstGeom prst="rect">
            <a:avLst/>
          </a:prstGeom>
          <a:ln w="88900" cap="sq" cmpd="thickThin">
            <a:solidFill>
              <a:srgbClr val="000000"/>
            </a:solidFill>
            <a:prstDash val="solid"/>
            <a:miter lim="800000"/>
          </a:ln>
          <a:effectLst>
            <a:innerShdw blurRad="76200">
              <a:srgbClr val="000000"/>
            </a:innerShdw>
          </a:effec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97259" y="223614"/>
            <a:ext cx="4780798" cy="3585598"/>
          </a:xfrm>
          <a:prstGeom prst="rect">
            <a:avLst/>
          </a:prstGeom>
          <a:ln w="88900" cap="sq" cmpd="thickThin">
            <a:solidFill>
              <a:srgbClr val="000000"/>
            </a:solidFill>
            <a:prstDash val="solid"/>
            <a:miter lim="800000"/>
          </a:ln>
          <a:effectLst>
            <a:innerShdw blurRad="76200">
              <a:srgbClr val="000000"/>
            </a:innerShdw>
          </a:effectLst>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71041" y="3365401"/>
            <a:ext cx="3876872" cy="3156835"/>
          </a:xfrm>
          <a:prstGeom prst="rect">
            <a:avLst/>
          </a:prstGeom>
          <a:ln w="88900" cap="sq" cmpd="thickThin">
            <a:solidFill>
              <a:srgbClr val="000000"/>
            </a:solidFill>
            <a:prstDash val="solid"/>
            <a:miter lim="800000"/>
          </a:ln>
          <a:effectLst>
            <a:innerShdw blurRad="76200">
              <a:srgbClr val="000000"/>
            </a:innerShdw>
          </a:effectLst>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87515" y="3489158"/>
            <a:ext cx="4061939" cy="3046454"/>
          </a:xfrm>
          <a:prstGeom prst="rect">
            <a:avLst/>
          </a:prstGeom>
          <a:ln w="88900" cap="sq" cmpd="thickThin">
            <a:solidFill>
              <a:srgbClr val="000000"/>
            </a:solidFill>
            <a:prstDash val="solid"/>
            <a:miter lim="800000"/>
          </a:ln>
          <a:effectLst>
            <a:innerShdw blurRad="76200">
              <a:srgbClr val="000000"/>
            </a:innerShdw>
          </a:effectLst>
        </p:spPr>
      </p:pic>
      <p:sp>
        <p:nvSpPr>
          <p:cNvPr id="3" name="Slide Number Placeholder 2"/>
          <p:cNvSpPr>
            <a:spLocks noGrp="1"/>
          </p:cNvSpPr>
          <p:nvPr>
            <p:ph type="sldNum" sz="quarter" idx="12"/>
          </p:nvPr>
        </p:nvSpPr>
        <p:spPr/>
        <p:txBody>
          <a:bodyPr/>
          <a:lstStyle/>
          <a:p>
            <a:fld id="{B2DE8CB3-EDA8-4B07-B4EA-AA2642876B92}" type="slidenum">
              <a:rPr lang="en-US" smtClean="0"/>
              <a:t>19</a:t>
            </a:fld>
            <a:endParaRPr lang="en-US"/>
          </a:p>
        </p:txBody>
      </p:sp>
      <p:pic>
        <p:nvPicPr>
          <p:cNvPr id="1026" name="Picture 2" descr="E:\Prezentari unitati\ARAD\Arad nou\DSC09102.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31612" y="3809212"/>
            <a:ext cx="3338019" cy="2503808"/>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6939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ppt_w</p:attrName>
                                        </p:attrNameLst>
                                      </p:cBhvr>
                                      <p:tavLst>
                                        <p:tav tm="0">
                                          <p:val>
                                            <p:fltVal val="0"/>
                                          </p:val>
                                        </p:tav>
                                        <p:tav tm="100000">
                                          <p:val>
                                            <p:strVal val="#ppt_w"/>
                                          </p:val>
                                        </p:tav>
                                      </p:tavLst>
                                    </p:anim>
                                    <p:anim calcmode="lin" valueType="num">
                                      <p:cBhvr>
                                        <p:cTn id="8" dur="750" fill="hold"/>
                                        <p:tgtEl>
                                          <p:spTgt spid="7"/>
                                        </p:tgtEl>
                                        <p:attrNameLst>
                                          <p:attrName>ppt_h</p:attrName>
                                        </p:attrNameLst>
                                      </p:cBhvr>
                                      <p:tavLst>
                                        <p:tav tm="0">
                                          <p:val>
                                            <p:fltVal val="0"/>
                                          </p:val>
                                        </p:tav>
                                        <p:tav tm="100000">
                                          <p:val>
                                            <p:strVal val="#ppt_h"/>
                                          </p:val>
                                        </p:tav>
                                      </p:tavLst>
                                    </p:anim>
                                    <p:animEffect transition="in" filter="fade">
                                      <p:cBhvr>
                                        <p:cTn id="9" dur="750"/>
                                        <p:tgtEl>
                                          <p:spTgt spid="7"/>
                                        </p:tgtEl>
                                      </p:cBhvr>
                                    </p:animEffect>
                                  </p:childTnLst>
                                </p:cTn>
                              </p:par>
                            </p:childTnLst>
                          </p:cTn>
                        </p:par>
                        <p:par>
                          <p:cTn id="10" fill="hold">
                            <p:stCondLst>
                              <p:cond delay="750"/>
                            </p:stCondLst>
                            <p:childTnLst>
                              <p:par>
                                <p:cTn id="11" presetID="2" presetClass="entr" presetSubtype="9"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250" fill="hold"/>
                                        <p:tgtEl>
                                          <p:spTgt spid="8"/>
                                        </p:tgtEl>
                                        <p:attrNameLst>
                                          <p:attrName>ppt_x</p:attrName>
                                        </p:attrNameLst>
                                      </p:cBhvr>
                                      <p:tavLst>
                                        <p:tav tm="0">
                                          <p:val>
                                            <p:strVal val="0-#ppt_w/2"/>
                                          </p:val>
                                        </p:tav>
                                        <p:tav tm="100000">
                                          <p:val>
                                            <p:strVal val="#ppt_x"/>
                                          </p:val>
                                        </p:tav>
                                      </p:tavLst>
                                    </p:anim>
                                    <p:anim calcmode="lin" valueType="num">
                                      <p:cBhvr additive="base">
                                        <p:cTn id="14" dur="1250" fill="hold"/>
                                        <p:tgtEl>
                                          <p:spTgt spid="8"/>
                                        </p:tgtEl>
                                        <p:attrNameLst>
                                          <p:attrName>ppt_y</p:attrName>
                                        </p:attrNameLst>
                                      </p:cBhvr>
                                      <p:tavLst>
                                        <p:tav tm="0">
                                          <p:val>
                                            <p:strVal val="0-#ppt_h/2"/>
                                          </p:val>
                                        </p:tav>
                                        <p:tav tm="100000">
                                          <p:val>
                                            <p:strVal val="#ppt_y"/>
                                          </p:val>
                                        </p:tav>
                                      </p:tavLst>
                                    </p:anim>
                                  </p:childTnLst>
                                </p:cTn>
                              </p:par>
                            </p:childTnLst>
                          </p:cTn>
                        </p:par>
                        <p:par>
                          <p:cTn id="15" fill="hold">
                            <p:stCondLst>
                              <p:cond delay="2000"/>
                            </p:stCondLst>
                            <p:childTnLst>
                              <p:par>
                                <p:cTn id="16" presetID="2" presetClass="entr" presetSubtype="4"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ppt_x"/>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childTnLst>
                          </p:cTn>
                        </p:par>
                        <p:par>
                          <p:cTn id="20" fill="hold">
                            <p:stCondLst>
                              <p:cond delay="4000"/>
                            </p:stCondLst>
                            <p:childTnLst>
                              <p:par>
                                <p:cTn id="21" presetID="2" presetClass="entr" presetSubtype="4"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2000" fill="hold"/>
                                        <p:tgtEl>
                                          <p:spTgt spid="11"/>
                                        </p:tgtEl>
                                        <p:attrNameLst>
                                          <p:attrName>ppt_x</p:attrName>
                                        </p:attrNameLst>
                                      </p:cBhvr>
                                      <p:tavLst>
                                        <p:tav tm="0">
                                          <p:val>
                                            <p:strVal val="#ppt_x"/>
                                          </p:val>
                                        </p:tav>
                                        <p:tav tm="100000">
                                          <p:val>
                                            <p:strVal val="#ppt_x"/>
                                          </p:val>
                                        </p:tav>
                                      </p:tavLst>
                                    </p:anim>
                                    <p:anim calcmode="lin" valueType="num">
                                      <p:cBhvr additive="base">
                                        <p:cTn id="24" dur="2000" fill="hold"/>
                                        <p:tgtEl>
                                          <p:spTgt spid="11"/>
                                        </p:tgtEl>
                                        <p:attrNameLst>
                                          <p:attrName>ppt_y</p:attrName>
                                        </p:attrNameLst>
                                      </p:cBhvr>
                                      <p:tavLst>
                                        <p:tav tm="0">
                                          <p:val>
                                            <p:strVal val="1+#ppt_h/2"/>
                                          </p:val>
                                        </p:tav>
                                        <p:tav tm="100000">
                                          <p:val>
                                            <p:strVal val="#ppt_y"/>
                                          </p:val>
                                        </p:tav>
                                      </p:tavLst>
                                    </p:anim>
                                  </p:childTnLst>
                                </p:cTn>
                              </p:par>
                            </p:childTnLst>
                          </p:cTn>
                        </p:par>
                        <p:par>
                          <p:cTn id="25" fill="hold">
                            <p:stCondLst>
                              <p:cond delay="6000"/>
                            </p:stCondLst>
                            <p:childTnLst>
                              <p:par>
                                <p:cTn id="26" presetID="2" presetClass="entr" presetSubtype="12"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2250" fill="hold"/>
                                        <p:tgtEl>
                                          <p:spTgt spid="10"/>
                                        </p:tgtEl>
                                        <p:attrNameLst>
                                          <p:attrName>ppt_x</p:attrName>
                                        </p:attrNameLst>
                                      </p:cBhvr>
                                      <p:tavLst>
                                        <p:tav tm="0">
                                          <p:val>
                                            <p:strVal val="0-#ppt_w/2"/>
                                          </p:val>
                                        </p:tav>
                                        <p:tav tm="100000">
                                          <p:val>
                                            <p:strVal val="#ppt_x"/>
                                          </p:val>
                                        </p:tav>
                                      </p:tavLst>
                                    </p:anim>
                                    <p:anim calcmode="lin" valueType="num">
                                      <p:cBhvr additive="base">
                                        <p:cTn id="29" dur="2250" fill="hold"/>
                                        <p:tgtEl>
                                          <p:spTgt spid="10"/>
                                        </p:tgtEl>
                                        <p:attrNameLst>
                                          <p:attrName>ppt_y</p:attrName>
                                        </p:attrNameLst>
                                      </p:cBhvr>
                                      <p:tavLst>
                                        <p:tav tm="0">
                                          <p:val>
                                            <p:strVal val="1+#ppt_h/2"/>
                                          </p:val>
                                        </p:tav>
                                        <p:tav tm="100000">
                                          <p:val>
                                            <p:strVal val="#ppt_y"/>
                                          </p:val>
                                        </p:tav>
                                      </p:tavLst>
                                    </p:anim>
                                  </p:childTnLst>
                                </p:cTn>
                              </p:par>
                            </p:childTnLst>
                          </p:cTn>
                        </p:par>
                        <p:par>
                          <p:cTn id="30" fill="hold">
                            <p:stCondLst>
                              <p:cond delay="8250"/>
                            </p:stCondLst>
                            <p:childTnLst>
                              <p:par>
                                <p:cTn id="31" presetID="2" presetClass="entr" presetSubtype="9"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10250"/>
                            </p:stCondLst>
                            <p:childTnLst>
                              <p:par>
                                <p:cTn id="36" presetID="2" presetClass="entr" presetSubtype="1" fill="hold" nodeType="afterEffect">
                                  <p:stCondLst>
                                    <p:cond delay="0"/>
                                  </p:stCondLst>
                                  <p:childTnLst>
                                    <p:set>
                                      <p:cBhvr>
                                        <p:cTn id="37" dur="1" fill="hold">
                                          <p:stCondLst>
                                            <p:cond delay="0"/>
                                          </p:stCondLst>
                                        </p:cTn>
                                        <p:tgtEl>
                                          <p:spTgt spid="1026"/>
                                        </p:tgtEl>
                                        <p:attrNameLst>
                                          <p:attrName>style.visibility</p:attrName>
                                        </p:attrNameLst>
                                      </p:cBhvr>
                                      <p:to>
                                        <p:strVal val="visible"/>
                                      </p:to>
                                    </p:set>
                                    <p:anim calcmode="lin" valueType="num">
                                      <p:cBhvr additive="base">
                                        <p:cTn id="38" dur="2000" fill="hold"/>
                                        <p:tgtEl>
                                          <p:spTgt spid="1026"/>
                                        </p:tgtEl>
                                        <p:attrNameLst>
                                          <p:attrName>ppt_x</p:attrName>
                                        </p:attrNameLst>
                                      </p:cBhvr>
                                      <p:tavLst>
                                        <p:tav tm="0">
                                          <p:val>
                                            <p:strVal val="#ppt_x"/>
                                          </p:val>
                                        </p:tav>
                                        <p:tav tm="100000">
                                          <p:val>
                                            <p:strVal val="#ppt_x"/>
                                          </p:val>
                                        </p:tav>
                                      </p:tavLst>
                                    </p:anim>
                                    <p:anim calcmode="lin" valueType="num">
                                      <p:cBhvr additive="base">
                                        <p:cTn id="39" dur="2000" fill="hold"/>
                                        <p:tgtEl>
                                          <p:spTgt spid="1026"/>
                                        </p:tgtEl>
                                        <p:attrNameLst>
                                          <p:attrName>ppt_y</p:attrName>
                                        </p:attrNameLst>
                                      </p:cBhvr>
                                      <p:tavLst>
                                        <p:tav tm="0">
                                          <p:val>
                                            <p:strVal val="0-#ppt_h/2"/>
                                          </p:val>
                                        </p:tav>
                                        <p:tav tm="100000">
                                          <p:val>
                                            <p:strVal val="#ppt_y"/>
                                          </p:val>
                                        </p:tav>
                                      </p:tavLst>
                                    </p:anim>
                                  </p:childTnLst>
                                </p:cTn>
                              </p:par>
                            </p:childTnLst>
                          </p:cTn>
                        </p:par>
                        <p:par>
                          <p:cTn id="40" fill="hold">
                            <p:stCondLst>
                              <p:cond delay="12250"/>
                            </p:stCondLst>
                            <p:childTnLst>
                              <p:par>
                                <p:cTn id="41" presetID="6" presetClass="emph" presetSubtype="0" fill="hold" nodeType="afterEffect">
                                  <p:stCondLst>
                                    <p:cond delay="0"/>
                                  </p:stCondLst>
                                  <p:childTnLst>
                                    <p:animScale>
                                      <p:cBhvr>
                                        <p:cTn id="42"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863"/>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254" y="1643669"/>
            <a:ext cx="3155185" cy="23954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786825" y="415196"/>
            <a:ext cx="3554243"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Dotări intervenții specifice</a:t>
            </a:r>
            <a:endParaRPr lang="en-US" sz="2400" b="1" i="1" dirty="0">
              <a:effectLst>
                <a:outerShdw blurRad="38100" dist="38100" dir="2700000" algn="tl">
                  <a:srgbClr val="000000">
                    <a:alpha val="43137"/>
                  </a:srgbClr>
                </a:outerShdw>
              </a:effectLst>
            </a:endParaRPr>
          </a:p>
        </p:txBody>
      </p:sp>
      <p:sp>
        <p:nvSpPr>
          <p:cNvPr id="9" name="TextBox 8"/>
          <p:cNvSpPr txBox="1"/>
          <p:nvPr/>
        </p:nvSpPr>
        <p:spPr>
          <a:xfrm>
            <a:off x="1449796" y="798600"/>
            <a:ext cx="1400383"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Parc auto</a:t>
            </a:r>
            <a:endParaRPr lang="en-US" sz="2400" b="1" i="1"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50660" y="970259"/>
            <a:ext cx="3041593" cy="22289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86073" y="4253790"/>
            <a:ext cx="3109927" cy="23324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ectangle 11"/>
          <p:cNvSpPr/>
          <p:nvPr/>
        </p:nvSpPr>
        <p:spPr>
          <a:xfrm>
            <a:off x="6192253" y="1694918"/>
            <a:ext cx="5835706" cy="4489947"/>
          </a:xfrm>
          <a:prstGeom prst="rect">
            <a:avLst/>
          </a:prstGeom>
        </p:spPr>
        <p:txBody>
          <a:bodyPr wrap="square">
            <a:spAutoFit/>
          </a:bodyPr>
          <a:lstStyle/>
          <a:p>
            <a:pPr indent="457200" algn="just">
              <a:lnSpc>
                <a:spcPct val="115000"/>
              </a:lnSpc>
              <a:spcAft>
                <a:spcPts val="10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 cadrul compartimentului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AUTO se urmărește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respectarea programărilor autovehiculelor în curse,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precum și efectuarea la timp a verificărilor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tehnice periodice. </a:t>
            </a:r>
            <a:endParaRPr lang="en-US"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indent="457200" algn="just">
              <a:lnSpc>
                <a:spcPct val="115000"/>
              </a:lnSpc>
              <a:spcAft>
                <a:spcPts val="100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 anul 2017, s-au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efectuat reparaţii curente şi revizii tehnice în valoare totală de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45.111.44</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lei,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reuşindu-se menţinerea parcului auto în stare operativă de funcţionare. </a:t>
            </a:r>
            <a:endParaRPr lang="en-US"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indent="449580" algn="just">
              <a:lnSpc>
                <a:spcPct val="115000"/>
              </a:lnSpc>
              <a:spcAft>
                <a:spcPts val="100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Din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cele 19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autovehicule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au norma de funcţionare îndeplinită un număr de 15 autovehicule. Au fost propuse pentru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casare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3 autovehicule care nu mai îndeplinesc normele tehnice de exploatare în condiţii 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siguranţă.</a:t>
            </a:r>
            <a:endParaRPr lang="en-US"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20</a:t>
            </a:fld>
            <a:endParaRPr lang="en-US"/>
          </a:p>
        </p:txBody>
      </p:sp>
      <p:pic>
        <p:nvPicPr>
          <p:cNvPr id="2050" name="Picture 2" descr="E:\Prezentari unitati\ARAD\Arad nou\DSC0910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86825" y="3772357"/>
            <a:ext cx="3216299" cy="24125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836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2" presetClass="entr" presetSubtype="9"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250" fill="hold"/>
                                        <p:tgtEl>
                                          <p:spTgt spid="9"/>
                                        </p:tgtEl>
                                        <p:attrNameLst>
                                          <p:attrName>ppt_x</p:attrName>
                                        </p:attrNameLst>
                                      </p:cBhvr>
                                      <p:tavLst>
                                        <p:tav tm="0">
                                          <p:val>
                                            <p:strVal val="0-#ppt_w/2"/>
                                          </p:val>
                                        </p:tav>
                                        <p:tav tm="100000">
                                          <p:val>
                                            <p:strVal val="#ppt_x"/>
                                          </p:val>
                                        </p:tav>
                                      </p:tavLst>
                                    </p:anim>
                                    <p:anim calcmode="lin" valueType="num">
                                      <p:cBhvr additive="base">
                                        <p:cTn id="14" dur="125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225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2500" fill="hold"/>
                                        <p:tgtEl>
                                          <p:spTgt spid="12"/>
                                        </p:tgtEl>
                                        <p:attrNameLst>
                                          <p:attrName>ppt_x</p:attrName>
                                        </p:attrNameLst>
                                      </p:cBhvr>
                                      <p:tavLst>
                                        <p:tav tm="0">
                                          <p:val>
                                            <p:strVal val="#ppt_x"/>
                                          </p:val>
                                        </p:tav>
                                        <p:tav tm="100000">
                                          <p:val>
                                            <p:strVal val="#ppt_x"/>
                                          </p:val>
                                        </p:tav>
                                      </p:tavLst>
                                    </p:anim>
                                    <p:anim calcmode="lin" valueType="num">
                                      <p:cBhvr additive="base">
                                        <p:cTn id="19" dur="2500" fill="hold"/>
                                        <p:tgtEl>
                                          <p:spTgt spid="12"/>
                                        </p:tgtEl>
                                        <p:attrNameLst>
                                          <p:attrName>ppt_y</p:attrName>
                                        </p:attrNameLst>
                                      </p:cBhvr>
                                      <p:tavLst>
                                        <p:tav tm="0">
                                          <p:val>
                                            <p:strVal val="1+#ppt_h/2"/>
                                          </p:val>
                                        </p:tav>
                                        <p:tav tm="100000">
                                          <p:val>
                                            <p:strVal val="#ppt_y"/>
                                          </p:val>
                                        </p:tav>
                                      </p:tavLst>
                                    </p:anim>
                                  </p:childTnLst>
                                </p:cTn>
                              </p:par>
                              <p:par>
                                <p:cTn id="20" presetID="21" presetClass="entr" presetSubtype="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childTnLst>
                          </p:cTn>
                        </p:par>
                        <p:par>
                          <p:cTn id="23" fill="hold">
                            <p:stCondLst>
                              <p:cond delay="4750"/>
                            </p:stCondLst>
                            <p:childTnLst>
                              <p:par>
                                <p:cTn id="24" presetID="21" presetClass="entr" presetSubtype="1"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par>
                          <p:cTn id="27" fill="hold">
                            <p:stCondLst>
                              <p:cond delay="6750"/>
                            </p:stCondLst>
                            <p:childTnLst>
                              <p:par>
                                <p:cTn id="28" presetID="21" presetClass="entr" presetSubtype="1"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heel(1)">
                                      <p:cBhvr>
                                        <p:cTn id="30" dur="2000"/>
                                        <p:tgtEl>
                                          <p:spTgt spid="11"/>
                                        </p:tgtEl>
                                      </p:cBhvr>
                                    </p:animEffect>
                                  </p:childTnLst>
                                </p:cTn>
                              </p:par>
                            </p:childTnLst>
                          </p:cTn>
                        </p:par>
                        <p:par>
                          <p:cTn id="31" fill="hold">
                            <p:stCondLst>
                              <p:cond delay="8750"/>
                            </p:stCondLst>
                            <p:childTnLst>
                              <p:par>
                                <p:cTn id="32" presetID="21" presetClass="entr" presetSubtype="1" fill="hold" nodeType="afterEffect">
                                  <p:stCondLst>
                                    <p:cond delay="0"/>
                                  </p:stCondLst>
                                  <p:childTnLst>
                                    <p:set>
                                      <p:cBhvr>
                                        <p:cTn id="33" dur="1" fill="hold">
                                          <p:stCondLst>
                                            <p:cond delay="0"/>
                                          </p:stCondLst>
                                        </p:cTn>
                                        <p:tgtEl>
                                          <p:spTgt spid="2050"/>
                                        </p:tgtEl>
                                        <p:attrNameLst>
                                          <p:attrName>style.visibility</p:attrName>
                                        </p:attrNameLst>
                                      </p:cBhvr>
                                      <p:to>
                                        <p:strVal val="visible"/>
                                      </p:to>
                                    </p:set>
                                    <p:animEffect transition="in" filter="wheel(1)">
                                      <p:cBhvr>
                                        <p:cTn id="34" dur="2000"/>
                                        <p:tgtEl>
                                          <p:spTgt spid="2050"/>
                                        </p:tgtEl>
                                      </p:cBhvr>
                                    </p:animEffect>
                                  </p:childTnLst>
                                </p:cTn>
                              </p:par>
                            </p:childTnLst>
                          </p:cTn>
                        </p:par>
                        <p:par>
                          <p:cTn id="35" fill="hold">
                            <p:stCondLst>
                              <p:cond delay="10750"/>
                            </p:stCondLst>
                            <p:childTnLst>
                              <p:par>
                                <p:cTn id="36" presetID="6" presetClass="emph" presetSubtype="0" fill="hold" nodeType="afterEffect">
                                  <p:stCondLst>
                                    <p:cond delay="1000"/>
                                  </p:stCondLst>
                                  <p:childTnLst>
                                    <p:animScale>
                                      <p:cBhvr>
                                        <p:cTn id="37" dur="2000" fill="hold"/>
                                        <p:tgtEl>
                                          <p:spTgt spid="20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863"/>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 name="Content Placeholder 5"/>
          <p:cNvGraphicFramePr>
            <a:graphicFrameLocks noGrp="1"/>
          </p:cNvGraphicFramePr>
          <p:nvPr>
            <p:ph idx="1"/>
            <p:extLst>
              <p:ext uri="{D42A27DB-BD31-4B8C-83A1-F6EECF244321}">
                <p14:modId xmlns:p14="http://schemas.microsoft.com/office/powerpoint/2010/main" val="3747063397"/>
              </p:ext>
            </p:extLst>
          </p:nvPr>
        </p:nvGraphicFramePr>
        <p:xfrm>
          <a:off x="529388" y="714512"/>
          <a:ext cx="11249527" cy="5782542"/>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p:cNvSpPr>
            <a:spLocks noGrp="1"/>
          </p:cNvSpPr>
          <p:nvPr>
            <p:ph type="sldNum" sz="quarter" idx="12"/>
          </p:nvPr>
        </p:nvSpPr>
        <p:spPr/>
        <p:txBody>
          <a:bodyPr/>
          <a:lstStyle/>
          <a:p>
            <a:fld id="{B2DE8CB3-EDA8-4B07-B4EA-AA2642876B92}" type="slidenum">
              <a:rPr lang="en-US" smtClean="0"/>
              <a:t>21</a:t>
            </a:fld>
            <a:endParaRPr lang="en-US"/>
          </a:p>
        </p:txBody>
      </p:sp>
    </p:spTree>
    <p:extLst>
      <p:ext uri="{BB962C8B-B14F-4D97-AF65-F5344CB8AC3E}">
        <p14:creationId xmlns:p14="http://schemas.microsoft.com/office/powerpoint/2010/main" val="163695393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sp>
        <p:nvSpPr>
          <p:cNvPr id="9" name="TextBox 8"/>
          <p:cNvSpPr txBox="1"/>
          <p:nvPr/>
        </p:nvSpPr>
        <p:spPr>
          <a:xfrm>
            <a:off x="2109181" y="152630"/>
            <a:ext cx="5656292" cy="461665"/>
          </a:xfrm>
          <a:prstGeom prst="rect">
            <a:avLst/>
          </a:prstGeom>
          <a:noFill/>
        </p:spPr>
        <p:txBody>
          <a:bodyPr wrap="none" rtlCol="0">
            <a:spAutoFit/>
          </a:bodyPr>
          <a:lstStyle/>
          <a:p>
            <a:r>
              <a:rPr lang="ro-RO" sz="2400" b="1" i="1" dirty="0" smtClean="0">
                <a:solidFill>
                  <a:schemeClr val="bg2"/>
                </a:solidFill>
                <a:effectLst>
                  <a:outerShdw blurRad="38100" dist="38100" dir="2700000" algn="tl">
                    <a:srgbClr val="000000">
                      <a:alpha val="43137"/>
                    </a:srgbClr>
                  </a:outerShdw>
                </a:effectLst>
              </a:rPr>
              <a:t>Amenajare, organizare, efective custodiate</a:t>
            </a:r>
            <a:endParaRPr lang="ro-RO" sz="2400" b="1" i="1" dirty="0">
              <a:solidFill>
                <a:schemeClr val="bg2"/>
              </a:solidFill>
              <a:effectLst>
                <a:outerShdw blurRad="38100" dist="38100" dir="2700000" algn="tl">
                  <a:srgbClr val="000000">
                    <a:alpha val="43137"/>
                  </a:srgbClr>
                </a:outerShdw>
              </a:effectLst>
            </a:endParaRPr>
          </a:p>
        </p:txBody>
      </p:sp>
      <p:sp>
        <p:nvSpPr>
          <p:cNvPr id="2" name="Rectangle 1"/>
          <p:cNvSpPr/>
          <p:nvPr/>
        </p:nvSpPr>
        <p:spPr>
          <a:xfrm>
            <a:off x="611982" y="4456867"/>
            <a:ext cx="6494111" cy="1754326"/>
          </a:xfrm>
          <a:prstGeom prst="rect">
            <a:avLst/>
          </a:prstGeom>
        </p:spPr>
        <p:txBody>
          <a:bodyPr wrap="square">
            <a:spAutoFit/>
          </a:bodyPr>
          <a:lstStyle/>
          <a:p>
            <a:pPr marL="342900" lvl="0" indent="-342900" algn="just">
              <a:spcAft>
                <a:spcPts val="0"/>
              </a:spcAft>
              <a:tabLst>
                <a:tab pos="457200" algn="l"/>
              </a:tabLst>
            </a:pP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2. </a:t>
            </a:r>
            <a:r>
              <a:rPr lang="ro-RO" b="1"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Locaţia </a:t>
            </a:r>
            <a:r>
              <a:rPr lang="ro-RO" b="1"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secundară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a:t>
            </a:r>
            <a:r>
              <a:rPr lang="ro-RO" b="1"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Secţia Exterioară</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gestionează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o secţie de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deținere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pentru condamnatele de sex feminin din toate regimurile de executare,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având o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capacitate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legală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de </a:t>
            </a:r>
            <a:r>
              <a:rPr lang="ro-RO" b="1"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135 de </a:t>
            </a:r>
            <a:r>
              <a:rPr lang="ro-RO" b="1"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locuri</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La aceasta se adaugă o </a:t>
            </a:r>
            <a:r>
              <a:rPr lang="ro-RO" i="1" dirty="0" err="1">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secţie</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de </a:t>
            </a:r>
            <a:r>
              <a:rPr lang="ro-RO" i="1" dirty="0" err="1">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bărbaţi</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 care execută pedeapsa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privativă de libertate în </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regim </a:t>
            </a:r>
            <a:r>
              <a:rPr lang="ro-RO" i="1" dirty="0" smtClean="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deschis</a:t>
            </a:r>
            <a:r>
              <a:rPr lang="ro-RO" i="1" dirty="0">
                <a:solidFill>
                  <a:srgbClr val="000000"/>
                </a:solidFill>
                <a:effectLst>
                  <a:outerShdw blurRad="38100" dist="38100" dir="2700000" algn="tl">
                    <a:srgbClr val="000000">
                      <a:alpha val="43000"/>
                    </a:srgbClr>
                  </a:outerShdw>
                </a:effectLst>
                <a:latin typeface="Arial" panose="020B0604020202020204" pitchFamily="34" charset="0"/>
                <a:ea typeface="Calibri" panose="020F0502020204030204" pitchFamily="34" charset="0"/>
                <a:cs typeface="Times New Roman" panose="02020603050405020304" pitchFamily="18" charset="0"/>
              </a:rPr>
              <a:t>.</a:t>
            </a:r>
            <a:endParaRPr lang="en-US" sz="1200" i="1"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7145307" y="5879928"/>
            <a:ext cx="6096000" cy="729430"/>
          </a:xfrm>
          <a:prstGeom prst="rect">
            <a:avLst/>
          </a:prstGeom>
        </p:spPr>
        <p:txBody>
          <a:bodyPr>
            <a:spAutoFit/>
          </a:bodyPr>
          <a:lstStyle/>
          <a:p>
            <a:pPr marL="285750" lvl="0" indent="-285750" algn="just">
              <a:lnSpc>
                <a:spcPct val="115000"/>
              </a:lnSpc>
              <a:spcAft>
                <a:spcPts val="0"/>
              </a:spcAft>
              <a:buFont typeface="Wingdings" panose="05000000000000000000" pitchFamily="2" charset="2"/>
              <a:buChar char="§"/>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Suprafața construită: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49.432 mp</a:t>
            </a:r>
            <a:endParaRPr lang="en-US" sz="1600" i="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marL="285750" lvl="0" indent="-285750" algn="just">
              <a:lnSpc>
                <a:spcPct val="115000"/>
              </a:lnSpc>
              <a:spcAft>
                <a:spcPts val="0"/>
              </a:spcAft>
              <a:buFont typeface="Wingdings" panose="05000000000000000000" pitchFamily="2" charset="2"/>
              <a:buChar char="§"/>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Suprafața împrejmuită: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19.200 mp</a:t>
            </a: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44694" y="2867555"/>
            <a:ext cx="3810506" cy="28578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E:\Prezentari unitati\ARAD\sectia exterioara\DSC0893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3350" y="1610436"/>
            <a:ext cx="2926833" cy="22518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7" name="Picture 3" descr="E:\Prezentari unitati\ARAD\sectia exterioara\DSC0897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20949" y="1019617"/>
            <a:ext cx="3066203" cy="24093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E:\Prezentari unitati\ARAD\sectia exterioara\DSC08966ss.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266373" y="383462"/>
            <a:ext cx="3767147" cy="22369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B2DE8CB3-EDA8-4B07-B4EA-AA2642876B92}" type="slidenum">
              <a:rPr lang="en-US" smtClean="0"/>
              <a:t>22</a:t>
            </a:fld>
            <a:endParaRPr lang="en-US"/>
          </a:p>
        </p:txBody>
      </p:sp>
      <p:pic>
        <p:nvPicPr>
          <p:cNvPr id="4098" name="Picture 2" descr="E:\Prezentari unitati\ARAD\Arad nou\DSCF0186.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37327" y="1399415"/>
            <a:ext cx="3565228" cy="26739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11412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par>
                                <p:cTn id="8" presetID="6" presetClass="emph" presetSubtype="0" fill="hold" grpId="1" nodeType="withEffect">
                                  <p:stCondLst>
                                    <p:cond delay="0"/>
                                  </p:stCondLst>
                                  <p:childTnLst>
                                    <p:animScale>
                                      <p:cBhvr>
                                        <p:cTn id="9" dur="2000" fill="hold"/>
                                        <p:tgtEl>
                                          <p:spTgt spid="9"/>
                                        </p:tgtEl>
                                      </p:cBhvr>
                                      <p:by x="150000" y="150000"/>
                                    </p:animScale>
                                  </p:childTnLst>
                                </p:cTn>
                              </p:par>
                            </p:childTnLst>
                          </p:cTn>
                        </p:par>
                        <p:par>
                          <p:cTn id="10" fill="hold">
                            <p:stCondLst>
                              <p:cond delay="2000"/>
                            </p:stCondLst>
                            <p:childTnLst>
                              <p:par>
                                <p:cTn id="11" presetID="53"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750" fill="hold"/>
                                        <p:tgtEl>
                                          <p:spTgt spid="2"/>
                                        </p:tgtEl>
                                        <p:attrNameLst>
                                          <p:attrName>ppt_w</p:attrName>
                                        </p:attrNameLst>
                                      </p:cBhvr>
                                      <p:tavLst>
                                        <p:tav tm="0">
                                          <p:val>
                                            <p:fltVal val="0"/>
                                          </p:val>
                                        </p:tav>
                                        <p:tav tm="100000">
                                          <p:val>
                                            <p:strVal val="#ppt_w"/>
                                          </p:val>
                                        </p:tav>
                                      </p:tavLst>
                                    </p:anim>
                                    <p:anim calcmode="lin" valueType="num">
                                      <p:cBhvr>
                                        <p:cTn id="14" dur="2750" fill="hold"/>
                                        <p:tgtEl>
                                          <p:spTgt spid="2"/>
                                        </p:tgtEl>
                                        <p:attrNameLst>
                                          <p:attrName>ppt_h</p:attrName>
                                        </p:attrNameLst>
                                      </p:cBhvr>
                                      <p:tavLst>
                                        <p:tav tm="0">
                                          <p:val>
                                            <p:fltVal val="0"/>
                                          </p:val>
                                        </p:tav>
                                        <p:tav tm="100000">
                                          <p:val>
                                            <p:strVal val="#ppt_h"/>
                                          </p:val>
                                        </p:tav>
                                      </p:tavLst>
                                    </p:anim>
                                    <p:animEffect transition="in" filter="fade">
                                      <p:cBhvr>
                                        <p:cTn id="15" dur="2750"/>
                                        <p:tgtEl>
                                          <p:spTgt spid="2"/>
                                        </p:tgtEl>
                                      </p:cBhvr>
                                    </p:animEffect>
                                  </p:childTnLst>
                                </p:cTn>
                              </p:par>
                            </p:childTnLst>
                          </p:cTn>
                        </p:par>
                        <p:par>
                          <p:cTn id="16" fill="hold">
                            <p:stCondLst>
                              <p:cond delay="4750"/>
                            </p:stCondLst>
                            <p:childTnLst>
                              <p:par>
                                <p:cTn id="17" presetID="22" presetClass="entr" presetSubtype="4" fill="hold" nodeType="after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wipe(down)">
                                      <p:cBhvr>
                                        <p:cTn id="19" dur="2000"/>
                                        <p:tgtEl>
                                          <p:spTgt spid="4098"/>
                                        </p:tgtEl>
                                      </p:cBhvr>
                                    </p:animEffect>
                                  </p:childTnLst>
                                </p:cTn>
                              </p:par>
                            </p:childTnLst>
                          </p:cTn>
                        </p:par>
                        <p:par>
                          <p:cTn id="20" fill="hold">
                            <p:stCondLst>
                              <p:cond delay="6750"/>
                            </p:stCondLst>
                            <p:childTnLst>
                              <p:par>
                                <p:cTn id="21" presetID="2" presetClass="entr" presetSubtype="12"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000" fill="hold"/>
                                        <p:tgtEl>
                                          <p:spTgt spid="10"/>
                                        </p:tgtEl>
                                        <p:attrNameLst>
                                          <p:attrName>ppt_x</p:attrName>
                                        </p:attrNameLst>
                                      </p:cBhvr>
                                      <p:tavLst>
                                        <p:tav tm="0">
                                          <p:val>
                                            <p:strVal val="0-#ppt_w/2"/>
                                          </p:val>
                                        </p:tav>
                                        <p:tav tm="100000">
                                          <p:val>
                                            <p:strVal val="#ppt_x"/>
                                          </p:val>
                                        </p:tav>
                                      </p:tavLst>
                                    </p:anim>
                                    <p:anim calcmode="lin" valueType="num">
                                      <p:cBhvr additive="base">
                                        <p:cTn id="24" dur="2000" fill="hold"/>
                                        <p:tgtEl>
                                          <p:spTgt spid="10"/>
                                        </p:tgtEl>
                                        <p:attrNameLst>
                                          <p:attrName>ppt_y</p:attrName>
                                        </p:attrNameLst>
                                      </p:cBhvr>
                                      <p:tavLst>
                                        <p:tav tm="0">
                                          <p:val>
                                            <p:strVal val="1+#ppt_h/2"/>
                                          </p:val>
                                        </p:tav>
                                        <p:tav tm="100000">
                                          <p:val>
                                            <p:strVal val="#ppt_y"/>
                                          </p:val>
                                        </p:tav>
                                      </p:tavLst>
                                    </p:anim>
                                  </p:childTnLst>
                                </p:cTn>
                              </p:par>
                            </p:childTnLst>
                          </p:cTn>
                        </p:par>
                        <p:par>
                          <p:cTn id="25" fill="hold">
                            <p:stCondLst>
                              <p:cond delay="8750"/>
                            </p:stCondLst>
                            <p:childTnLst>
                              <p:par>
                                <p:cTn id="26" presetID="21" presetClass="entr" presetSubtype="1"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heel(1)">
                                      <p:cBhvr>
                                        <p:cTn id="28" dur="2000"/>
                                        <p:tgtEl>
                                          <p:spTgt spid="3"/>
                                        </p:tgtEl>
                                      </p:cBhvr>
                                    </p:animEffect>
                                  </p:childTnLst>
                                </p:cTn>
                              </p:par>
                            </p:childTnLst>
                          </p:cTn>
                        </p:par>
                        <p:par>
                          <p:cTn id="29" fill="hold">
                            <p:stCondLst>
                              <p:cond delay="10750"/>
                            </p:stCondLst>
                            <p:childTnLst>
                              <p:par>
                                <p:cTn id="30" presetID="42" presetClass="entr" presetSubtype="0" fill="hold" nodeType="after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fade">
                                      <p:cBhvr>
                                        <p:cTn id="32" dur="2000"/>
                                        <p:tgtEl>
                                          <p:spTgt spid="1028"/>
                                        </p:tgtEl>
                                      </p:cBhvr>
                                    </p:animEffect>
                                    <p:anim calcmode="lin" valueType="num">
                                      <p:cBhvr>
                                        <p:cTn id="33" dur="2000" fill="hold"/>
                                        <p:tgtEl>
                                          <p:spTgt spid="1028"/>
                                        </p:tgtEl>
                                        <p:attrNameLst>
                                          <p:attrName>ppt_x</p:attrName>
                                        </p:attrNameLst>
                                      </p:cBhvr>
                                      <p:tavLst>
                                        <p:tav tm="0">
                                          <p:val>
                                            <p:strVal val="#ppt_x"/>
                                          </p:val>
                                        </p:tav>
                                        <p:tav tm="100000">
                                          <p:val>
                                            <p:strVal val="#ppt_x"/>
                                          </p:val>
                                        </p:tav>
                                      </p:tavLst>
                                    </p:anim>
                                    <p:anim calcmode="lin" valueType="num">
                                      <p:cBhvr>
                                        <p:cTn id="34" dur="2000" fill="hold"/>
                                        <p:tgtEl>
                                          <p:spTgt spid="1028"/>
                                        </p:tgtEl>
                                        <p:attrNameLst>
                                          <p:attrName>ppt_y</p:attrName>
                                        </p:attrNameLst>
                                      </p:cBhvr>
                                      <p:tavLst>
                                        <p:tav tm="0">
                                          <p:val>
                                            <p:strVal val="#ppt_y+.1"/>
                                          </p:val>
                                        </p:tav>
                                        <p:tav tm="100000">
                                          <p:val>
                                            <p:strVal val="#ppt_y"/>
                                          </p:val>
                                        </p:tav>
                                      </p:tavLst>
                                    </p:anim>
                                  </p:childTnLst>
                                </p:cTn>
                              </p:par>
                            </p:childTnLst>
                          </p:cTn>
                        </p:par>
                        <p:par>
                          <p:cTn id="35" fill="hold">
                            <p:stCondLst>
                              <p:cond delay="12750"/>
                            </p:stCondLst>
                            <p:childTnLst>
                              <p:par>
                                <p:cTn id="36" presetID="21" presetClass="entr" presetSubtype="1" fill="hold" nodeType="afterEffect">
                                  <p:stCondLst>
                                    <p:cond delay="0"/>
                                  </p:stCondLst>
                                  <p:childTnLst>
                                    <p:set>
                                      <p:cBhvr>
                                        <p:cTn id="37" dur="1" fill="hold">
                                          <p:stCondLst>
                                            <p:cond delay="0"/>
                                          </p:stCondLst>
                                        </p:cTn>
                                        <p:tgtEl>
                                          <p:spTgt spid="1027"/>
                                        </p:tgtEl>
                                        <p:attrNameLst>
                                          <p:attrName>style.visibility</p:attrName>
                                        </p:attrNameLst>
                                      </p:cBhvr>
                                      <p:to>
                                        <p:strVal val="visible"/>
                                      </p:to>
                                    </p:set>
                                    <p:animEffect transition="in" filter="wheel(1)">
                                      <p:cBhvr>
                                        <p:cTn id="38" dur="2000"/>
                                        <p:tgtEl>
                                          <p:spTgt spid="1027"/>
                                        </p:tgtEl>
                                      </p:cBhvr>
                                    </p:animEffect>
                                  </p:childTnLst>
                                </p:cTn>
                              </p:par>
                            </p:childTnLst>
                          </p:cTn>
                        </p:par>
                        <p:par>
                          <p:cTn id="39" fill="hold">
                            <p:stCondLst>
                              <p:cond delay="14750"/>
                            </p:stCondLst>
                            <p:childTnLst>
                              <p:par>
                                <p:cTn id="40" presetID="6" presetClass="entr" presetSubtype="16" fill="hold" nodeType="afterEffect">
                                  <p:stCondLst>
                                    <p:cond delay="0"/>
                                  </p:stCondLst>
                                  <p:childTnLst>
                                    <p:set>
                                      <p:cBhvr>
                                        <p:cTn id="41" dur="1" fill="hold">
                                          <p:stCondLst>
                                            <p:cond delay="0"/>
                                          </p:stCondLst>
                                        </p:cTn>
                                        <p:tgtEl>
                                          <p:spTgt spid="1026"/>
                                        </p:tgtEl>
                                        <p:attrNameLst>
                                          <p:attrName>style.visibility</p:attrName>
                                        </p:attrNameLst>
                                      </p:cBhvr>
                                      <p:to>
                                        <p:strVal val="visible"/>
                                      </p:to>
                                    </p:set>
                                    <p:animEffect transition="in" filter="circle(in)">
                                      <p:cBhvr>
                                        <p:cTn id="4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4"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16568" y="1572030"/>
            <a:ext cx="5799221" cy="4191917"/>
          </a:xfrm>
          <a:prstGeom prst="rect">
            <a:avLst/>
          </a:prstGeom>
        </p:spPr>
        <p:txBody>
          <a:bodyPr wrap="square">
            <a:spAutoFit/>
          </a:bodyPr>
          <a:lstStyle/>
          <a:p>
            <a:pPr indent="27051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Secţia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pentru persoanele private de libertate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bărbați cuprinde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4 camere 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deținere, iar secția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pentru persoanele private de libertate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femei, 19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camere de deținere.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27051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Există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1 teren de sport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1 sală de sport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3 cluburi pentru desfășurarea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activităților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educație și intervenție psiho-socială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 bibliotecă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 capelă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un cabinet medical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cu o cameră de tip infirmerie,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magazie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efecte deținuți, un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punct comercial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și spații corespunzătoare cu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destinația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birouri personal.</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27051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8636" y="1345130"/>
            <a:ext cx="2798359" cy="242319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94676" y="2843427"/>
            <a:ext cx="2810513" cy="184979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81692" y="373018"/>
            <a:ext cx="2886372" cy="216477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 name="Rectangle 2"/>
          <p:cNvSpPr>
            <a:spLocks noChangeArrowheads="1"/>
          </p:cNvSpPr>
          <p:nvPr/>
        </p:nvSpPr>
        <p:spPr bwMode="auto">
          <a:xfrm>
            <a:off x="465221" y="370679"/>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19450" y="3943990"/>
            <a:ext cx="3936771" cy="2592351"/>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Slide Number Placeholder 2"/>
          <p:cNvSpPr>
            <a:spLocks noGrp="1"/>
          </p:cNvSpPr>
          <p:nvPr>
            <p:ph type="sldNum" sz="quarter" idx="12"/>
          </p:nvPr>
        </p:nvSpPr>
        <p:spPr/>
        <p:txBody>
          <a:bodyPr/>
          <a:lstStyle/>
          <a:p>
            <a:fld id="{B2DE8CB3-EDA8-4B07-B4EA-AA2642876B92}" type="slidenum">
              <a:rPr lang="en-US" smtClean="0"/>
              <a:t>23</a:t>
            </a:fld>
            <a:endParaRPr lang="en-US"/>
          </a:p>
        </p:txBody>
      </p:sp>
    </p:spTree>
    <p:extLst>
      <p:ext uri="{BB962C8B-B14F-4D97-AF65-F5344CB8AC3E}">
        <p14:creationId xmlns:p14="http://schemas.microsoft.com/office/powerpoint/2010/main" val="12941001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250"/>
                                        <p:tgtEl>
                                          <p:spTgt spid="7"/>
                                        </p:tgtEl>
                                      </p:cBhvr>
                                    </p:animEffect>
                                    <p:anim calcmode="lin" valueType="num">
                                      <p:cBhvr>
                                        <p:cTn id="14" dur="1250" fill="hold"/>
                                        <p:tgtEl>
                                          <p:spTgt spid="7"/>
                                        </p:tgtEl>
                                        <p:attrNameLst>
                                          <p:attrName>ppt_x</p:attrName>
                                        </p:attrNameLst>
                                      </p:cBhvr>
                                      <p:tavLst>
                                        <p:tav tm="0">
                                          <p:val>
                                            <p:strVal val="#ppt_x"/>
                                          </p:val>
                                        </p:tav>
                                        <p:tav tm="100000">
                                          <p:val>
                                            <p:strVal val="#ppt_x"/>
                                          </p:val>
                                        </p:tav>
                                      </p:tavLst>
                                    </p:anim>
                                    <p:anim calcmode="lin" valueType="num">
                                      <p:cBhvr>
                                        <p:cTn id="15" dur="125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22" presetClass="entr" presetSubtype="4" fill="hold" nodeType="afterEffect">
                                  <p:stCondLst>
                                    <p:cond delay="175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2500"/>
                                        <p:tgtEl>
                                          <p:spTgt spid="14"/>
                                        </p:tgtEl>
                                      </p:cBhvr>
                                    </p:animEffect>
                                  </p:childTnLst>
                                </p:cTn>
                              </p:par>
                            </p:childTnLst>
                          </p:cTn>
                        </p:par>
                        <p:par>
                          <p:cTn id="20" fill="hold">
                            <p:stCondLst>
                              <p:cond delay="6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500" fill="hold"/>
                                        <p:tgtEl>
                                          <p:spTgt spid="10"/>
                                        </p:tgtEl>
                                        <p:attrNameLst>
                                          <p:attrName>ppt_x</p:attrName>
                                        </p:attrNameLst>
                                      </p:cBhvr>
                                      <p:tavLst>
                                        <p:tav tm="0">
                                          <p:val>
                                            <p:strVal val="#ppt_x"/>
                                          </p:val>
                                        </p:tav>
                                        <p:tav tm="100000">
                                          <p:val>
                                            <p:strVal val="#ppt_x"/>
                                          </p:val>
                                        </p:tav>
                                      </p:tavLst>
                                    </p:anim>
                                    <p:anim calcmode="lin" valueType="num">
                                      <p:cBhvr additive="base">
                                        <p:cTn id="24" dur="1500" fill="hold"/>
                                        <p:tgtEl>
                                          <p:spTgt spid="10"/>
                                        </p:tgtEl>
                                        <p:attrNameLst>
                                          <p:attrName>ppt_y</p:attrName>
                                        </p:attrNameLst>
                                      </p:cBhvr>
                                      <p:tavLst>
                                        <p:tav tm="0">
                                          <p:val>
                                            <p:strVal val="1+#ppt_h/2"/>
                                          </p:val>
                                        </p:tav>
                                        <p:tav tm="100000">
                                          <p:val>
                                            <p:strVal val="#ppt_y"/>
                                          </p:val>
                                        </p:tav>
                                      </p:tavLst>
                                    </p:anim>
                                  </p:childTnLst>
                                </p:cTn>
                              </p:par>
                            </p:childTnLst>
                          </p:cTn>
                        </p:par>
                        <p:par>
                          <p:cTn id="25" fill="hold">
                            <p:stCondLst>
                              <p:cond delay="8000"/>
                            </p:stCondLst>
                            <p:childTnLst>
                              <p:par>
                                <p:cTn id="26" presetID="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2250" fill="hold"/>
                                        <p:tgtEl>
                                          <p:spTgt spid="12"/>
                                        </p:tgtEl>
                                        <p:attrNameLst>
                                          <p:attrName>ppt_x</p:attrName>
                                        </p:attrNameLst>
                                      </p:cBhvr>
                                      <p:tavLst>
                                        <p:tav tm="0">
                                          <p:val>
                                            <p:strVal val="0-#ppt_w/2"/>
                                          </p:val>
                                        </p:tav>
                                        <p:tav tm="100000">
                                          <p:val>
                                            <p:strVal val="#ppt_x"/>
                                          </p:val>
                                        </p:tav>
                                      </p:tavLst>
                                    </p:anim>
                                    <p:anim calcmode="lin" valueType="num">
                                      <p:cBhvr additive="base">
                                        <p:cTn id="29" dur="2250" fill="hold"/>
                                        <p:tgtEl>
                                          <p:spTgt spid="12"/>
                                        </p:tgtEl>
                                        <p:attrNameLst>
                                          <p:attrName>ppt_y</p:attrName>
                                        </p:attrNameLst>
                                      </p:cBhvr>
                                      <p:tavLst>
                                        <p:tav tm="0">
                                          <p:val>
                                            <p:strVal val="#ppt_y"/>
                                          </p:val>
                                        </p:tav>
                                        <p:tav tm="100000">
                                          <p:val>
                                            <p:strVal val="#ppt_y"/>
                                          </p:val>
                                        </p:tav>
                                      </p:tavLst>
                                    </p:anim>
                                  </p:childTnLst>
                                </p:cTn>
                              </p:par>
                            </p:childTnLst>
                          </p:cTn>
                        </p:par>
                        <p:par>
                          <p:cTn id="30" fill="hold">
                            <p:stCondLst>
                              <p:cond delay="10250"/>
                            </p:stCondLst>
                            <p:childTnLst>
                              <p:par>
                                <p:cTn id="31" presetID="2" presetClass="entr" presetSubtype="1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1750" fill="hold"/>
                                        <p:tgtEl>
                                          <p:spTgt spid="11"/>
                                        </p:tgtEl>
                                        <p:attrNameLst>
                                          <p:attrName>ppt_x</p:attrName>
                                        </p:attrNameLst>
                                      </p:cBhvr>
                                      <p:tavLst>
                                        <p:tav tm="0">
                                          <p:val>
                                            <p:strVal val="0-#ppt_w/2"/>
                                          </p:val>
                                        </p:tav>
                                        <p:tav tm="100000">
                                          <p:val>
                                            <p:strVal val="#ppt_x"/>
                                          </p:val>
                                        </p:tav>
                                      </p:tavLst>
                                    </p:anim>
                                    <p:anim calcmode="lin" valueType="num">
                                      <p:cBhvr additive="base">
                                        <p:cTn id="34" dur="1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0" y="631444"/>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sp>
        <p:nvSpPr>
          <p:cNvPr id="8" name="Rectangle 7"/>
          <p:cNvSpPr/>
          <p:nvPr/>
        </p:nvSpPr>
        <p:spPr>
          <a:xfrm>
            <a:off x="725905" y="1498027"/>
            <a:ext cx="6565297" cy="4801314"/>
          </a:xfrm>
          <a:prstGeom prst="rect">
            <a:avLst/>
          </a:prstGeom>
        </p:spPr>
        <p:txBody>
          <a:bodyPr wrap="square">
            <a:spAutoFit/>
          </a:bodyPr>
          <a:lstStyle/>
          <a:p>
            <a:pPr indent="457200" algn="just"/>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În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cadrul proiectului Şantier de solidaritate internațională: „Împreună putem oferi tuturor copiilor un loc de joacă” (02-23 august 2009), la Secţia exterioară a Penitenciarului Arad a fost amenajată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camera „Mama şi copilul</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destinată desfăşurării vizitelor între deţinute şi copiii lor minori. </a:t>
            </a:r>
            <a:endPar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endParaRPr>
          </a:p>
          <a:p>
            <a:pPr indent="457200" algn="just"/>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Dotat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cu mobilier adecvat</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mochetă cu desene specifice, tobogane, pereţi pictaţi cu personaje din poveşti, jocuri şi jucării, acest spaţiu este utilizat pentru acordarea vizitelor deţinutelor din custodia unităţii cu copiii lor minori, într-un mediu adecvat pentru dezvoltarea şi menţinerea relaţiilor de familie, respectiv pentru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exersarea rolului maternal, în condiții cât mai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apropiate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 normalitate</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endParaRPr lang="ro-RO" i="1" dirty="0" smtClean="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endParaRPr>
          </a:p>
          <a:p>
            <a:pPr indent="457200" algn="just"/>
            <a:r>
              <a:rPr lang="ro-RO" i="1" dirty="0" smtClean="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Pentru </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optimizarea utilizării acestui spațiu, s-a stabilit o procedură în baza căreia toate femeile care au copii minori cu vârsta de până la 14 ani,</a:t>
            </a:r>
            <a:r>
              <a:rPr lang="ro-RO" b="1" i="1"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i="1" spc="15"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indiferent de regimul de executare, pot primi o </a:t>
            </a:r>
            <a:r>
              <a:rPr lang="ro-RO" i="1" spc="15" dirty="0" smtClean="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vizită, lunar, </a:t>
            </a:r>
            <a:r>
              <a:rPr lang="ro-RO" i="1" spc="15"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în spațiul „</a:t>
            </a:r>
            <a:r>
              <a:rPr lang="ro-RO" i="1" spc="15" dirty="0" smtClean="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Mama </a:t>
            </a:r>
            <a:r>
              <a:rPr lang="ro-RO" i="1" spc="15"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și copilul”, în limita drepturilor prevăzute de lege, în baza unei cereri aprobate. </a:t>
            </a:r>
            <a:endParaRPr lang="en-US" i="1" dirty="0">
              <a:effectLst>
                <a:outerShdw blurRad="38100" dist="38100" dir="2700000" algn="tl">
                  <a:srgbClr val="000000">
                    <a:alpha val="43137"/>
                  </a:srgbClr>
                </a:outerShdw>
              </a:effectLst>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10006" y="1093109"/>
            <a:ext cx="4263189" cy="3197392"/>
          </a:xfrm>
          <a:prstGeom prst="roundRect">
            <a:avLst>
              <a:gd name="adj" fmla="val 8594"/>
            </a:avLst>
          </a:prstGeom>
          <a:solidFill>
            <a:srgbClr val="FFFFFF">
              <a:shade val="85000"/>
            </a:srgbClr>
          </a:solidFill>
          <a:ln>
            <a:noFill/>
          </a:ln>
          <a:effectLst>
            <a:reflection blurRad="6350" stA="50000" endA="300" endPos="90000" dist="50800" dir="5400000" sy="-100000" algn="bl" rotWithShape="0"/>
          </a:effectLst>
        </p:spPr>
      </p:pic>
      <p:sp>
        <p:nvSpPr>
          <p:cNvPr id="3" name="Slide Number Placeholder 2"/>
          <p:cNvSpPr>
            <a:spLocks noGrp="1"/>
          </p:cNvSpPr>
          <p:nvPr>
            <p:ph type="sldNum" sz="quarter" idx="12"/>
          </p:nvPr>
        </p:nvSpPr>
        <p:spPr/>
        <p:txBody>
          <a:bodyPr/>
          <a:lstStyle/>
          <a:p>
            <a:fld id="{B2DE8CB3-EDA8-4B07-B4EA-AA2642876B92}" type="slidenum">
              <a:rPr lang="en-US" smtClean="0"/>
              <a:t>24</a:t>
            </a:fld>
            <a:endParaRPr lang="en-US"/>
          </a:p>
        </p:txBody>
      </p:sp>
    </p:spTree>
    <p:extLst>
      <p:ext uri="{BB962C8B-B14F-4D97-AF65-F5344CB8AC3E}">
        <p14:creationId xmlns:p14="http://schemas.microsoft.com/office/powerpoint/2010/main" val="370392882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750" fill="hold"/>
                                        <p:tgtEl>
                                          <p:spTgt spid="8"/>
                                        </p:tgtEl>
                                        <p:attrNameLst>
                                          <p:attrName>ppt_w</p:attrName>
                                        </p:attrNameLst>
                                      </p:cBhvr>
                                      <p:tavLst>
                                        <p:tav tm="0">
                                          <p:val>
                                            <p:fltVal val="0"/>
                                          </p:val>
                                        </p:tav>
                                        <p:tav tm="100000">
                                          <p:val>
                                            <p:strVal val="#ppt_w"/>
                                          </p:val>
                                        </p:tav>
                                      </p:tavLst>
                                    </p:anim>
                                    <p:anim calcmode="lin" valueType="num">
                                      <p:cBhvr>
                                        <p:cTn id="14" dur="2750" fill="hold"/>
                                        <p:tgtEl>
                                          <p:spTgt spid="8"/>
                                        </p:tgtEl>
                                        <p:attrNameLst>
                                          <p:attrName>ppt_h</p:attrName>
                                        </p:attrNameLst>
                                      </p:cBhvr>
                                      <p:tavLst>
                                        <p:tav tm="0">
                                          <p:val>
                                            <p:fltVal val="0"/>
                                          </p:val>
                                        </p:tav>
                                        <p:tav tm="100000">
                                          <p:val>
                                            <p:strVal val="#ppt_h"/>
                                          </p:val>
                                        </p:tav>
                                      </p:tavLst>
                                    </p:anim>
                                    <p:anim calcmode="lin" valueType="num">
                                      <p:cBhvr>
                                        <p:cTn id="15" dur="2750" fill="hold"/>
                                        <p:tgtEl>
                                          <p:spTgt spid="8"/>
                                        </p:tgtEl>
                                        <p:attrNameLst>
                                          <p:attrName>style.rotation</p:attrName>
                                        </p:attrNameLst>
                                      </p:cBhvr>
                                      <p:tavLst>
                                        <p:tav tm="0">
                                          <p:val>
                                            <p:fltVal val="90"/>
                                          </p:val>
                                        </p:tav>
                                        <p:tav tm="100000">
                                          <p:val>
                                            <p:fltVal val="0"/>
                                          </p:val>
                                        </p:tav>
                                      </p:tavLst>
                                    </p:anim>
                                    <p:animEffect transition="in" filter="fade">
                                      <p:cBhvr>
                                        <p:cTn id="16" dur="2750"/>
                                        <p:tgtEl>
                                          <p:spTgt spid="8"/>
                                        </p:tgtEl>
                                      </p:cBhvr>
                                    </p:animEffect>
                                  </p:childTnLst>
                                </p:cTn>
                              </p:par>
                              <p:par>
                                <p:cTn id="17" presetID="6"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in)">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631" y="3245860"/>
            <a:ext cx="3713747" cy="2785310"/>
          </a:xfrm>
          <a:prstGeom prst="rect">
            <a:avLst/>
          </a:prstGeom>
          <a:ln w="38100" cap="sq">
            <a:solidFill>
              <a:srgbClr val="000000"/>
            </a:solidFill>
            <a:prstDash val="solid"/>
            <a:miter lim="800000"/>
          </a:ln>
          <a:effectLst>
            <a:outerShdw blurRad="76200" dist="12700" dir="2700000" sy="-23000" kx="-800400" algn="bl" rotWithShape="0">
              <a:prstClr val="black">
                <a:alpha val="20000"/>
              </a:prstClr>
            </a:outerShdw>
          </a:effectLst>
        </p:spPr>
      </p:pic>
      <p:sp>
        <p:nvSpPr>
          <p:cNvPr id="8" name="TextBox 7"/>
          <p:cNvSpPr txBox="1"/>
          <p:nvPr/>
        </p:nvSpPr>
        <p:spPr>
          <a:xfrm>
            <a:off x="240631" y="6125341"/>
            <a:ext cx="4644190" cy="646331"/>
          </a:xfrm>
          <a:prstGeom prst="rect">
            <a:avLst/>
          </a:prstGeom>
          <a:noFill/>
        </p:spPr>
        <p:txBody>
          <a:bodyPr wrap="square" rtlCol="0">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Spații amenajate pentru acordarea dreptului la vizită.</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5009" y="1739467"/>
            <a:ext cx="4684295" cy="35132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6506" y="1262381"/>
            <a:ext cx="3200401" cy="24599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Rectangle 2"/>
          <p:cNvSpPr>
            <a:spLocks noChangeArrowheads="1"/>
          </p:cNvSpPr>
          <p:nvPr/>
        </p:nvSpPr>
        <p:spPr bwMode="auto">
          <a:xfrm>
            <a:off x="1076323" y="631443"/>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15" name="Picture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31990" y="2752713"/>
            <a:ext cx="4195110" cy="31463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p:cNvSpPr txBox="1"/>
          <p:nvPr/>
        </p:nvSpPr>
        <p:spPr>
          <a:xfrm>
            <a:off x="9047747" y="6125341"/>
            <a:ext cx="2813591"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Camera „Mama și copilul”</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540386" y="5265773"/>
            <a:ext cx="1288125" cy="1288125"/>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sp>
        <p:nvSpPr>
          <p:cNvPr id="3" name="Slide Number Placeholder 2"/>
          <p:cNvSpPr>
            <a:spLocks noGrp="1"/>
          </p:cNvSpPr>
          <p:nvPr>
            <p:ph type="sldNum" sz="quarter" idx="12"/>
          </p:nvPr>
        </p:nvSpPr>
        <p:spPr/>
        <p:txBody>
          <a:bodyPr/>
          <a:lstStyle/>
          <a:p>
            <a:fld id="{B2DE8CB3-EDA8-4B07-B4EA-AA2642876B92}" type="slidenum">
              <a:rPr lang="en-US" smtClean="0"/>
              <a:t>25</a:t>
            </a:fld>
            <a:endParaRPr lang="en-US"/>
          </a:p>
        </p:txBody>
      </p:sp>
    </p:spTree>
    <p:extLst>
      <p:ext uri="{BB962C8B-B14F-4D97-AF65-F5344CB8AC3E}">
        <p14:creationId xmlns:p14="http://schemas.microsoft.com/office/powerpoint/2010/main" val="166972226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2250" fill="hold"/>
                                        <p:tgtEl>
                                          <p:spTgt spid="11"/>
                                        </p:tgtEl>
                                        <p:attrNameLst>
                                          <p:attrName>ppt_x</p:attrName>
                                        </p:attrNameLst>
                                      </p:cBhvr>
                                      <p:tavLst>
                                        <p:tav tm="0">
                                          <p:val>
                                            <p:strVal val="#ppt_x"/>
                                          </p:val>
                                        </p:tav>
                                        <p:tav tm="100000">
                                          <p:val>
                                            <p:strVal val="#ppt_x"/>
                                          </p:val>
                                        </p:tav>
                                      </p:tavLst>
                                    </p:anim>
                                    <p:anim calcmode="lin" valueType="num">
                                      <p:cBhvr additive="base">
                                        <p:cTn id="14" dur="225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3250"/>
                            </p:stCondLst>
                            <p:childTnLst>
                              <p:par>
                                <p:cTn id="16" presetID="6" presetClass="entr" presetSubtype="16"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ircle(in)">
                                      <p:cBhvr>
                                        <p:cTn id="18" dur="2500"/>
                                        <p:tgtEl>
                                          <p:spTgt spid="9"/>
                                        </p:tgtEl>
                                      </p:cBhvr>
                                    </p:animEffect>
                                  </p:childTnLst>
                                </p:cTn>
                              </p:par>
                            </p:childTnLst>
                          </p:cTn>
                        </p:par>
                        <p:par>
                          <p:cTn id="19" fill="hold">
                            <p:stCondLst>
                              <p:cond delay="5750"/>
                            </p:stCondLst>
                            <p:childTnLst>
                              <p:par>
                                <p:cTn id="20" presetID="22" presetClass="entr" presetSubtype="4"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2500"/>
                                        <p:tgtEl>
                                          <p:spTgt spid="7"/>
                                        </p:tgtEl>
                                      </p:cBhvr>
                                    </p:animEffect>
                                  </p:childTnLst>
                                </p:cTn>
                              </p:par>
                            </p:childTnLst>
                          </p:cTn>
                        </p:par>
                        <p:par>
                          <p:cTn id="23" fill="hold">
                            <p:stCondLst>
                              <p:cond delay="8250"/>
                            </p:stCondLst>
                            <p:childTnLst>
                              <p:par>
                                <p:cTn id="24" presetID="16" presetClass="entr" presetSubtype="21"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Vertical)">
                                      <p:cBhvr>
                                        <p:cTn id="26" dur="2500"/>
                                        <p:tgtEl>
                                          <p:spTgt spid="8"/>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heel(1)">
                                      <p:cBhvr>
                                        <p:cTn id="29" dur="2000"/>
                                        <p:tgtEl>
                                          <p:spTgt spid="16"/>
                                        </p:tgtEl>
                                      </p:cBhvr>
                                    </p:animEffect>
                                  </p:childTnLst>
                                </p:cTn>
                              </p:par>
                            </p:childTnLst>
                          </p:cTn>
                        </p:par>
                        <p:par>
                          <p:cTn id="30" fill="hold">
                            <p:stCondLst>
                              <p:cond delay="10750"/>
                            </p:stCondLst>
                            <p:childTnLst>
                              <p:par>
                                <p:cTn id="31" presetID="42"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250"/>
                                        <p:tgtEl>
                                          <p:spTgt spid="15"/>
                                        </p:tgtEl>
                                      </p:cBhvr>
                                    </p:animEffect>
                                    <p:anim calcmode="lin" valueType="num">
                                      <p:cBhvr>
                                        <p:cTn id="34" dur="2250" fill="hold"/>
                                        <p:tgtEl>
                                          <p:spTgt spid="15"/>
                                        </p:tgtEl>
                                        <p:attrNameLst>
                                          <p:attrName>ppt_x</p:attrName>
                                        </p:attrNameLst>
                                      </p:cBhvr>
                                      <p:tavLst>
                                        <p:tav tm="0">
                                          <p:val>
                                            <p:strVal val="#ppt_x"/>
                                          </p:val>
                                        </p:tav>
                                        <p:tav tm="100000">
                                          <p:val>
                                            <p:strVal val="#ppt_x"/>
                                          </p:val>
                                        </p:tav>
                                      </p:tavLst>
                                    </p:anim>
                                    <p:anim calcmode="lin" valueType="num">
                                      <p:cBhvr>
                                        <p:cTn id="35" dur="2250" fill="hold"/>
                                        <p:tgtEl>
                                          <p:spTgt spid="15"/>
                                        </p:tgtEl>
                                        <p:attrNameLst>
                                          <p:attrName>ppt_y</p:attrName>
                                        </p:attrNameLst>
                                      </p:cBhvr>
                                      <p:tavLst>
                                        <p:tav tm="0">
                                          <p:val>
                                            <p:strVal val="#ppt_y+.1"/>
                                          </p:val>
                                        </p:tav>
                                        <p:tav tm="100000">
                                          <p:val>
                                            <p:strVal val="#ppt_y"/>
                                          </p:val>
                                        </p:tav>
                                      </p:tavLst>
                                    </p:anim>
                                  </p:childTnLst>
                                </p:cTn>
                              </p:par>
                              <p:par>
                                <p:cTn id="36" presetID="45" presetClass="exit" presetSubtype="0" fill="hold" nodeType="withEffect">
                                  <p:stCondLst>
                                    <p:cond delay="0"/>
                                  </p:stCondLst>
                                  <p:childTnLst>
                                    <p:animEffect transition="out" filter="fade">
                                      <p:cBhvr>
                                        <p:cTn id="37" dur="4000"/>
                                        <p:tgtEl>
                                          <p:spTgt spid="17"/>
                                        </p:tgtEl>
                                      </p:cBhvr>
                                    </p:animEffect>
                                    <p:anim calcmode="lin" valueType="num">
                                      <p:cBhvr>
                                        <p:cTn id="38" dur="4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9" dur="4000"/>
                                        <p:tgtEl>
                                          <p:spTgt spid="17"/>
                                        </p:tgtEl>
                                        <p:attrNameLst>
                                          <p:attrName>ppt_h</p:attrName>
                                        </p:attrNameLst>
                                      </p:cBhvr>
                                      <p:tavLst>
                                        <p:tav tm="0">
                                          <p:val>
                                            <p:strVal val="ppt_h"/>
                                          </p:val>
                                        </p:tav>
                                        <p:tav tm="100000">
                                          <p:val>
                                            <p:strVal val="ppt_h"/>
                                          </p:val>
                                        </p:tav>
                                      </p:tavLst>
                                    </p:anim>
                                    <p:set>
                                      <p:cBhvr>
                                        <p:cTn id="40" dur="1" fill="hold">
                                          <p:stCondLst>
                                            <p:cond delay="3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15"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64910" y="3179617"/>
            <a:ext cx="3725270" cy="27939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Box 7"/>
          <p:cNvSpPr txBox="1"/>
          <p:nvPr/>
        </p:nvSpPr>
        <p:spPr>
          <a:xfrm>
            <a:off x="8251933" y="5970218"/>
            <a:ext cx="3725270" cy="646331"/>
          </a:xfrm>
          <a:prstGeom prst="rect">
            <a:avLst/>
          </a:prstGeom>
          <a:noFill/>
        </p:spPr>
        <p:txBody>
          <a:bodyPr wrap="square" rtlCol="0">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Holul secției de deținere – punct de informare </a:t>
            </a:r>
            <a:r>
              <a:rPr lang="ro-RO"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Infochiosk</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1847" y="1262381"/>
            <a:ext cx="3494916" cy="26211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ectangle 2"/>
          <p:cNvSpPr>
            <a:spLocks noChangeArrowheads="1"/>
          </p:cNvSpPr>
          <p:nvPr/>
        </p:nvSpPr>
        <p:spPr bwMode="auto">
          <a:xfrm>
            <a:off x="2315117" y="236476"/>
            <a:ext cx="6705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fontAlgn="base">
              <a:spcBef>
                <a:spcPct val="0"/>
              </a:spcBef>
              <a:spcAft>
                <a:spcPct val="0"/>
              </a:spcAft>
            </a:pPr>
            <a:r>
              <a:rPr lang="ro-RO" altLang="en-US" sz="2400" b="1" i="1" dirty="0" smtClean="0">
                <a:solidFill>
                  <a:prstClr val="black"/>
                </a:solidFill>
                <a:effectLst>
                  <a:outerShdw blurRad="38100" dist="38100" dir="2700000" algn="tl">
                    <a:srgbClr val="000000">
                      <a:alpha val="43137"/>
                    </a:srgbClr>
                  </a:outerShdw>
                </a:effectLst>
                <a:cs typeface="Arial" charset="0"/>
              </a:rPr>
              <a:t>Amenajare spații interioare și exterioare</a:t>
            </a:r>
            <a:endParaRPr lang="en-US" altLang="en-US" sz="2400" b="1" i="1" dirty="0">
              <a:solidFill>
                <a:prstClr val="black"/>
              </a:solidFill>
              <a:effectLst>
                <a:outerShdw blurRad="38100" dist="38100" dir="2700000" algn="tl">
                  <a:srgbClr val="000000">
                    <a:alpha val="43137"/>
                  </a:srgbClr>
                </a:outerShdw>
              </a:effectLst>
              <a:cs typeface="Arial" charset="0"/>
            </a:endParaRPr>
          </a:p>
        </p:txBody>
      </p:sp>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312" y="3179617"/>
            <a:ext cx="3433011" cy="25747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p:cNvSpPr txBox="1"/>
          <p:nvPr/>
        </p:nvSpPr>
        <p:spPr>
          <a:xfrm>
            <a:off x="1394590" y="5970076"/>
            <a:ext cx="2416046"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Sală activități sportive</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35690" y="1093109"/>
            <a:ext cx="3838469" cy="28788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5667917" y="4064294"/>
            <a:ext cx="1851789"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Club informatică</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388982">
            <a:off x="9383203" y="698141"/>
            <a:ext cx="1984955" cy="1984955"/>
          </a:xfrm>
          <a:prstGeom prst="ellipse">
            <a:avLst/>
          </a:prstGeom>
          <a:ln>
            <a:noFill/>
          </a:ln>
          <a:effectLst>
            <a:softEdge rad="112500"/>
          </a:effectLst>
        </p:spPr>
      </p:pic>
      <p:sp>
        <p:nvSpPr>
          <p:cNvPr id="3" name="Slide Number Placeholder 2"/>
          <p:cNvSpPr>
            <a:spLocks noGrp="1"/>
          </p:cNvSpPr>
          <p:nvPr>
            <p:ph type="sldNum" sz="quarter" idx="12"/>
          </p:nvPr>
        </p:nvSpPr>
        <p:spPr/>
        <p:txBody>
          <a:bodyPr/>
          <a:lstStyle/>
          <a:p>
            <a:fld id="{B2DE8CB3-EDA8-4B07-B4EA-AA2642876B92}" type="slidenum">
              <a:rPr lang="en-US" smtClean="0"/>
              <a:t>26</a:t>
            </a:fld>
            <a:endParaRPr lang="en-US"/>
          </a:p>
        </p:txBody>
      </p:sp>
    </p:spTree>
    <p:extLst>
      <p:ext uri="{BB962C8B-B14F-4D97-AF65-F5344CB8AC3E}">
        <p14:creationId xmlns:p14="http://schemas.microsoft.com/office/powerpoint/2010/main" val="336470684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xit" presetSubtype="0" fill="hold" nodeType="afterEffect">
                                  <p:stCondLst>
                                    <p:cond delay="0"/>
                                  </p:stCondLst>
                                  <p:childTnLst>
                                    <p:animEffect transition="out" filter="fade">
                                      <p:cBhvr>
                                        <p:cTn id="12" dur="6000"/>
                                        <p:tgtEl>
                                          <p:spTgt spid="15"/>
                                        </p:tgtEl>
                                      </p:cBhvr>
                                    </p:animEffect>
                                    <p:anim calcmode="lin" valueType="num">
                                      <p:cBhvr>
                                        <p:cTn id="13" dur="6000"/>
                                        <p:tgtEl>
                                          <p:spTgt spid="15"/>
                                        </p:tgtEl>
                                        <p:attrNameLst>
                                          <p:attrName>ppt_x</p:attrName>
                                        </p:attrNameLst>
                                      </p:cBhvr>
                                      <p:tavLst>
                                        <p:tav tm="0">
                                          <p:val>
                                            <p:strVal val="ppt_x"/>
                                          </p:val>
                                        </p:tav>
                                        <p:tav tm="100000">
                                          <p:val>
                                            <p:strVal val="ppt_x"/>
                                          </p:val>
                                        </p:tav>
                                      </p:tavLst>
                                    </p:anim>
                                    <p:anim calcmode="lin" valueType="num">
                                      <p:cBhvr>
                                        <p:cTn id="14" dur="6000"/>
                                        <p:tgtEl>
                                          <p:spTgt spid="15"/>
                                        </p:tgtEl>
                                        <p:attrNameLst>
                                          <p:attrName>ppt_y</p:attrName>
                                        </p:attrNameLst>
                                      </p:cBhvr>
                                      <p:tavLst>
                                        <p:tav tm="0">
                                          <p:val>
                                            <p:strVal val="ppt_y"/>
                                          </p:val>
                                        </p:tav>
                                        <p:tav tm="100000">
                                          <p:val>
                                            <p:strVal val="ppt_y+.1"/>
                                          </p:val>
                                        </p:tav>
                                      </p:tavLst>
                                    </p:anim>
                                    <p:set>
                                      <p:cBhvr>
                                        <p:cTn id="15" dur="1" fill="hold">
                                          <p:stCondLst>
                                            <p:cond delay="5999"/>
                                          </p:stCondLst>
                                        </p:cTn>
                                        <p:tgtEl>
                                          <p:spTgt spid="15"/>
                                        </p:tgtEl>
                                        <p:attrNameLst>
                                          <p:attrName>style.visibility</p:attrName>
                                        </p:attrNameLst>
                                      </p:cBhvr>
                                      <p:to>
                                        <p:strVal val="hidden"/>
                                      </p:to>
                                    </p:set>
                                  </p:childTnLst>
                                </p:cTn>
                              </p:par>
                              <p:par>
                                <p:cTn id="16" presetID="16" presetClass="entr" presetSubtype="21"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2250"/>
                                        <p:tgtEl>
                                          <p:spTgt spid="13"/>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2000"/>
                                        <p:tgtEl>
                                          <p:spTgt spid="14"/>
                                        </p:tgtEl>
                                      </p:cBhvr>
                                    </p:animEffect>
                                  </p:childTnLst>
                                </p:cTn>
                              </p:par>
                            </p:childTnLst>
                          </p:cTn>
                        </p:par>
                        <p:par>
                          <p:cTn id="22" fill="hold">
                            <p:stCondLst>
                              <p:cond delay="7000"/>
                            </p:stCondLst>
                            <p:childTnLst>
                              <p:par>
                                <p:cTn id="23" presetID="2" presetClass="entr" presetSubtype="4" fill="hold"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childTnLst>
                          </p:cTn>
                        </p:par>
                        <p:par>
                          <p:cTn id="27" fill="hold">
                            <p:stCondLst>
                              <p:cond delay="9000"/>
                            </p:stCondLst>
                            <p:childTnLst>
                              <p:par>
                                <p:cTn id="28" presetID="2" presetClass="entr" presetSubtype="8"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500"/>
                                        <p:tgtEl>
                                          <p:spTgt spid="12"/>
                                        </p:tgtEl>
                                      </p:cBhvr>
                                    </p:animEffect>
                                    <p:anim calcmode="lin" valueType="num">
                                      <p:cBhvr>
                                        <p:cTn id="35" dur="1500" fill="hold"/>
                                        <p:tgtEl>
                                          <p:spTgt spid="12"/>
                                        </p:tgtEl>
                                        <p:attrNameLst>
                                          <p:attrName>ppt_x</p:attrName>
                                        </p:attrNameLst>
                                      </p:cBhvr>
                                      <p:tavLst>
                                        <p:tav tm="0">
                                          <p:val>
                                            <p:strVal val="#ppt_x"/>
                                          </p:val>
                                        </p:tav>
                                        <p:tav tm="100000">
                                          <p:val>
                                            <p:strVal val="#ppt_x"/>
                                          </p:val>
                                        </p:tav>
                                      </p:tavLst>
                                    </p:anim>
                                    <p:anim calcmode="lin" valueType="num">
                                      <p:cBhvr>
                                        <p:cTn id="36" dur="1500" fill="hold"/>
                                        <p:tgtEl>
                                          <p:spTgt spid="12"/>
                                        </p:tgtEl>
                                        <p:attrNameLst>
                                          <p:attrName>ppt_y</p:attrName>
                                        </p:attrNameLst>
                                      </p:cBhvr>
                                      <p:tavLst>
                                        <p:tav tm="0">
                                          <p:val>
                                            <p:strVal val="#ppt_y+.1"/>
                                          </p:val>
                                        </p:tav>
                                        <p:tav tm="100000">
                                          <p:val>
                                            <p:strVal val="#ppt_y"/>
                                          </p:val>
                                        </p:tav>
                                      </p:tavLst>
                                    </p:anim>
                                  </p:childTnLst>
                                </p:cTn>
                              </p:par>
                            </p:childTnLst>
                          </p:cTn>
                        </p:par>
                        <p:par>
                          <p:cTn id="37" fill="hold">
                            <p:stCondLst>
                              <p:cond delay="11000"/>
                            </p:stCondLst>
                            <p:childTnLst>
                              <p:par>
                                <p:cTn id="38" presetID="53" presetClass="entr" presetSubtype="16"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fltVal val="0"/>
                                          </p:val>
                                        </p:tav>
                                        <p:tav tm="100000">
                                          <p:val>
                                            <p:strVal val="#ppt_w"/>
                                          </p:val>
                                        </p:tav>
                                      </p:tavLst>
                                    </p:anim>
                                    <p:anim calcmode="lin" valueType="num">
                                      <p:cBhvr>
                                        <p:cTn id="41" dur="2000" fill="hold"/>
                                        <p:tgtEl>
                                          <p:spTgt spid="7"/>
                                        </p:tgtEl>
                                        <p:attrNameLst>
                                          <p:attrName>ppt_h</p:attrName>
                                        </p:attrNameLst>
                                      </p:cBhvr>
                                      <p:tavLst>
                                        <p:tav tm="0">
                                          <p:val>
                                            <p:fltVal val="0"/>
                                          </p:val>
                                        </p:tav>
                                        <p:tav tm="100000">
                                          <p:val>
                                            <p:strVal val="#ppt_h"/>
                                          </p:val>
                                        </p:tav>
                                      </p:tavLst>
                                    </p:anim>
                                    <p:animEffect transition="in" filter="fade">
                                      <p:cBhvr>
                                        <p:cTn id="42" dur="2000"/>
                                        <p:tgtEl>
                                          <p:spTgt spid="7"/>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barn(inVertical)">
                                      <p:cBhvr>
                                        <p:cTn id="4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64957" y="765345"/>
            <a:ext cx="6663639" cy="1538883"/>
          </a:xfrm>
          <a:prstGeom prst="rect">
            <a:avLst/>
          </a:prstGeom>
        </p:spPr>
        <p:txBody>
          <a:bodyPr wrap="square">
            <a:spAutoFit/>
          </a:bodyPr>
          <a:lstStyle/>
          <a:p>
            <a:pPr lvl="0" algn="just">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Penitenciarul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Arad dispune, în vecinătatea Secției Exterioare, și de o </a:t>
            </a:r>
            <a:r>
              <a:rPr lang="ro-RO" sz="2000"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Gospodărie </a:t>
            </a:r>
            <a:r>
              <a:rPr lang="ro-RO" sz="2000"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Agrozootehnică</a:t>
            </a:r>
            <a:r>
              <a:rPr lang="ro-RO" sz="2000"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cu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o capacitate de aproximativ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400 de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porcine</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pe partea 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zootehnie,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şi aproximativ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40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de hectare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de teren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agricol</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pe partea de culturi vegetale.</a:t>
            </a:r>
            <a:endParaRPr lang="en-US" i="1" dirty="0">
              <a:effectLst>
                <a:outerShdw blurRad="38100" dist="38100" dir="2700000" algn="tl">
                  <a:srgbClr val="000000">
                    <a:alpha val="43137"/>
                  </a:srgbClr>
                </a:outerShdw>
              </a:effectLst>
            </a:endParaRPr>
          </a:p>
        </p:txBody>
      </p:sp>
      <p:sp>
        <p:nvSpPr>
          <p:cNvPr id="8" name="Rectangle 7"/>
          <p:cNvSpPr/>
          <p:nvPr/>
        </p:nvSpPr>
        <p:spPr>
          <a:xfrm>
            <a:off x="244642" y="3285514"/>
            <a:ext cx="11461050" cy="2585323"/>
          </a:xfrm>
          <a:prstGeom prst="rect">
            <a:avLst/>
          </a:prstGeom>
        </p:spPr>
        <p:txBody>
          <a:bodyPr wrap="square">
            <a:spAutoFit/>
          </a:bodyPr>
          <a:lstStyle/>
          <a:p>
            <a:pPr algn="just"/>
            <a:r>
              <a:rPr lang="ro-RO" dirty="0" smtClean="0">
                <a:latin typeface="Arial" panose="020B0604020202020204" pitchFamily="34" charset="0"/>
                <a:ea typeface="Calibri" panose="020F050202020403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sectorul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zootehnic,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valoarea producţiei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obţinute în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anul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2017 a fost de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515.809,79 lei, iar cheltuielile aferente producţiei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realizate, de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420.632,78 lei. </a:t>
            </a:r>
            <a:endPar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algn="just"/>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Producţia</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carne porc (viu), realizată pe anul 2017,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 fost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52.660 kg</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carne de vită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7.995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kg,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iar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lapte de vacă - 3.730 litri.</a:t>
            </a:r>
          </a:p>
          <a:p>
            <a:pPr algn="just"/>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Efectivele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animale, la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sfârşitul anului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2017, sunt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următoarele: 50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capete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purcei sugari, 37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capete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purcei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creșă,176 de capete de porci grași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22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capete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scroafe şi 2 capete vieri, total capete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porcine -  287.</a:t>
            </a:r>
          </a:p>
          <a:p>
            <a:pPr algn="just"/>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sectorul vegetal au fost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cheltuiţi</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109.667,16 lei, iar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producţia</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realizată până la finele anului 2017 a fost de 67.705,80 lei. </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48803" y="628755"/>
            <a:ext cx="4356889" cy="2396289"/>
          </a:xfrm>
          <a:prstGeom prst="ellipse">
            <a:avLst/>
          </a:prstGeom>
          <a:ln w="63500" cap="rnd">
            <a:solidFill>
              <a:srgbClr val="333333"/>
            </a:solidFill>
          </a:ln>
          <a:effectLst>
            <a:outerShdw blurRad="381000" dist="292100" dir="5400000" sx="-80000" sy="-18000" rotWithShape="0">
              <a:srgbClr val="000000">
                <a:alpha val="22000"/>
              </a:srgbClr>
            </a:outerShdw>
            <a:reflection blurRad="6350" stA="50000" endA="300" endPos="90000" dir="5400000" sy="-100000" algn="bl" rotWithShape="0"/>
          </a:effectLst>
          <a:scene3d>
            <a:camera prst="orthographicFront"/>
            <a:lightRig rig="contrasting" dir="t">
              <a:rot lat="0" lon="0" rev="3000000"/>
            </a:lightRig>
          </a:scene3d>
          <a:sp3d contourW="7620">
            <a:bevelT w="95250" h="31750"/>
            <a:contourClr>
              <a:srgbClr val="333333"/>
            </a:contourClr>
          </a:sp3d>
        </p:spPr>
      </p:pic>
      <p:sp>
        <p:nvSpPr>
          <p:cNvPr id="10" name="TextBox 9"/>
          <p:cNvSpPr txBox="1"/>
          <p:nvPr/>
        </p:nvSpPr>
        <p:spPr>
          <a:xfrm>
            <a:off x="3140242" y="6172200"/>
            <a:ext cx="5955476" cy="369332"/>
          </a:xfrm>
          <a:prstGeom prst="rect">
            <a:avLst/>
          </a:prstGeom>
          <a:noFill/>
        </p:spPr>
        <p:txBody>
          <a:bodyPr wrap="none" rtlCol="0">
            <a:spAutoFit/>
          </a:bodyPr>
          <a:lstStyle/>
          <a:p>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Forță de muncă angrenată: persoane private de libertate</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27</a:t>
            </a:fld>
            <a:endParaRPr lang="en-US"/>
          </a:p>
        </p:txBody>
      </p:sp>
    </p:spTree>
    <p:extLst>
      <p:ext uri="{BB962C8B-B14F-4D97-AF65-F5344CB8AC3E}">
        <p14:creationId xmlns:p14="http://schemas.microsoft.com/office/powerpoint/2010/main" val="270923651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250" fill="hold"/>
                                        <p:tgtEl>
                                          <p:spTgt spid="7"/>
                                        </p:tgtEl>
                                        <p:attrNameLst>
                                          <p:attrName>ppt_x</p:attrName>
                                        </p:attrNameLst>
                                      </p:cBhvr>
                                      <p:tavLst>
                                        <p:tav tm="0">
                                          <p:val>
                                            <p:strVal val="#ppt_x"/>
                                          </p:val>
                                        </p:tav>
                                        <p:tav tm="100000">
                                          <p:val>
                                            <p:strVal val="#ppt_x"/>
                                          </p:val>
                                        </p:tav>
                                      </p:tavLst>
                                    </p:anim>
                                    <p:anim calcmode="lin" valueType="num">
                                      <p:cBhvr additive="base">
                                        <p:cTn id="8" dur="2250" fill="hold"/>
                                        <p:tgtEl>
                                          <p:spTgt spid="7"/>
                                        </p:tgtEl>
                                        <p:attrNameLst>
                                          <p:attrName>ppt_y</p:attrName>
                                        </p:attrNameLst>
                                      </p:cBhvr>
                                      <p:tavLst>
                                        <p:tav tm="0">
                                          <p:val>
                                            <p:strVal val="1+#ppt_h/2"/>
                                          </p:val>
                                        </p:tav>
                                        <p:tav tm="100000">
                                          <p:val>
                                            <p:strVal val="#ppt_y"/>
                                          </p:val>
                                        </p:tav>
                                      </p:tavLst>
                                    </p:anim>
                                  </p:childTnLst>
                                </p:cTn>
                              </p:par>
                              <p:par>
                                <p:cTn id="9" presetID="16" presetClass="entr" presetSubtype="21"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2750"/>
                                        <p:tgtEl>
                                          <p:spTgt spid="9"/>
                                        </p:tgtEl>
                                      </p:cBhvr>
                                    </p:animEffect>
                                  </p:childTnLst>
                                </p:cTn>
                              </p:par>
                            </p:childTnLst>
                          </p:cTn>
                        </p:par>
                        <p:par>
                          <p:cTn id="12" fill="hold">
                            <p:stCondLst>
                              <p:cond delay="2750"/>
                            </p:stCondLst>
                            <p:childTnLst>
                              <p:par>
                                <p:cTn id="13" presetID="42"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750"/>
                                        <p:tgtEl>
                                          <p:spTgt spid="8"/>
                                        </p:tgtEl>
                                      </p:cBhvr>
                                    </p:animEffect>
                                    <p:anim calcmode="lin" valueType="num">
                                      <p:cBhvr>
                                        <p:cTn id="16" dur="2750" fill="hold"/>
                                        <p:tgtEl>
                                          <p:spTgt spid="8"/>
                                        </p:tgtEl>
                                        <p:attrNameLst>
                                          <p:attrName>ppt_x</p:attrName>
                                        </p:attrNameLst>
                                      </p:cBhvr>
                                      <p:tavLst>
                                        <p:tav tm="0">
                                          <p:val>
                                            <p:strVal val="#ppt_x"/>
                                          </p:val>
                                        </p:tav>
                                        <p:tav tm="100000">
                                          <p:val>
                                            <p:strVal val="#ppt_x"/>
                                          </p:val>
                                        </p:tav>
                                      </p:tavLst>
                                    </p:anim>
                                    <p:anim calcmode="lin" valueType="num">
                                      <p:cBhvr>
                                        <p:cTn id="17" dur="2750" fill="hold"/>
                                        <p:tgtEl>
                                          <p:spTgt spid="8"/>
                                        </p:tgtEl>
                                        <p:attrNameLst>
                                          <p:attrName>ppt_y</p:attrName>
                                        </p:attrNameLst>
                                      </p:cBhvr>
                                      <p:tavLst>
                                        <p:tav tm="0">
                                          <p:val>
                                            <p:strVal val="#ppt_y+.1"/>
                                          </p:val>
                                        </p:tav>
                                        <p:tav tm="100000">
                                          <p:val>
                                            <p:strVal val="#ppt_y"/>
                                          </p:val>
                                        </p:tav>
                                      </p:tavLst>
                                    </p:anim>
                                  </p:childTnLst>
                                </p:cTn>
                              </p:par>
                              <p:par>
                                <p:cTn id="18" presetID="21" presetClass="entr" presetSubtype="1"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heel(1)">
                                      <p:cBhvr>
                                        <p:cTn id="2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6" name="Rectangle 5"/>
          <p:cNvSpPr/>
          <p:nvPr/>
        </p:nvSpPr>
        <p:spPr>
          <a:xfrm>
            <a:off x="5200750" y="2451655"/>
            <a:ext cx="6781983" cy="3583032"/>
          </a:xfrm>
          <a:prstGeom prst="rect">
            <a:avLst/>
          </a:prstGeom>
        </p:spPr>
        <p:txBody>
          <a:bodyPr wrap="square">
            <a:spAutoFit/>
          </a:bodyPr>
          <a:lstStyle/>
          <a:p>
            <a:pPr indent="228600" algn="just">
              <a:lnSpc>
                <a:spcPct val="115000"/>
              </a:lnSpc>
              <a:spcAft>
                <a:spcPts val="1000"/>
              </a:spcAft>
            </a:pPr>
            <a:r>
              <a:rPr lang="ro-RO" sz="2400"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Totodată, Penitenciarul Arad coordonează și  </a:t>
            </a:r>
            <a:r>
              <a:rPr lang="ro-RO" sz="2400"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Centrul </a:t>
            </a:r>
            <a:r>
              <a:rPr lang="ro-RO" sz="2400"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Formare Profesională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unitate ce dispune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facilităţi</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care permit un act de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învăţământ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sau de pregătire profesională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calitate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dispunând de o infrastructură modernizată prin intermediul fondurilor alocate de la bugetul de stat, dar şi prin atragerea fondurilor nerambursabile, ultimul proiect în acest sens fiind finanţat prin intermediul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Mecanismului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F</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inanciar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N</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orvegian</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Întregul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complex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funcţionează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în Palatul de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Justiţie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al Municipiului Arad</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t>
            </a:r>
          </a:p>
          <a:p>
            <a:pPr indent="228600" algn="just">
              <a:lnSpc>
                <a:spcPct val="115000"/>
              </a:lnSpc>
              <a:spcAft>
                <a:spcPts val="1000"/>
              </a:spcAft>
            </a:pP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6138" y="1214651"/>
            <a:ext cx="4462341" cy="3883643"/>
          </a:xfrm>
          <a:prstGeom prst="rect">
            <a:avLst/>
          </a:prstGeom>
          <a:ln w="38100" cap="sq">
            <a:solidFill>
              <a:srgbClr val="000000"/>
            </a:solidFill>
            <a:prstDash val="solid"/>
            <a:miter lim="800000"/>
          </a:ln>
          <a:effectLst>
            <a:outerShdw blurRad="50800" dist="38100" dir="2700000" algn="tl" rotWithShape="0">
              <a:srgbClr val="000000">
                <a:alpha val="43000"/>
              </a:srgbClr>
            </a:outerShdw>
            <a:reflection blurRad="6350" stA="50000" endA="300" endPos="55500" dist="50800" dir="5400000" sy="-100000" algn="bl" rotWithShape="0"/>
          </a:effectLst>
        </p:spPr>
      </p:pic>
      <p:sp>
        <p:nvSpPr>
          <p:cNvPr id="3" name="Slide Number Placeholder 2"/>
          <p:cNvSpPr>
            <a:spLocks noGrp="1"/>
          </p:cNvSpPr>
          <p:nvPr>
            <p:ph type="sldNum" sz="quarter" idx="12"/>
          </p:nvPr>
        </p:nvSpPr>
        <p:spPr/>
        <p:txBody>
          <a:bodyPr/>
          <a:lstStyle/>
          <a:p>
            <a:fld id="{B2DE8CB3-EDA8-4B07-B4EA-AA2642876B92}" type="slidenum">
              <a:rPr lang="en-US" smtClean="0"/>
              <a:t>28</a:t>
            </a:fld>
            <a:endParaRPr lang="en-US"/>
          </a:p>
        </p:txBody>
      </p:sp>
      <p:pic>
        <p:nvPicPr>
          <p:cNvPr id="5122" name="Picture 2" descr="C:\Program Files (x86)\Microsoft Office\MEDIA\CAGCAT10\j0195384.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852" y="160503"/>
            <a:ext cx="1795882" cy="1833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258183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withEffect">
                                  <p:stCondLst>
                                    <p:cond delay="0"/>
                                  </p:stCondLst>
                                  <p:childTnLst>
                                    <p:animEffect transition="out" filter="fade">
                                      <p:cBhvr>
                                        <p:cTn id="6" dur="2750"/>
                                        <p:tgtEl>
                                          <p:spTgt spid="5122"/>
                                        </p:tgtEl>
                                      </p:cBhvr>
                                    </p:animEffect>
                                    <p:anim calcmode="lin" valueType="num">
                                      <p:cBhvr>
                                        <p:cTn id="7" dur="2750"/>
                                        <p:tgtEl>
                                          <p:spTgt spid="5122"/>
                                        </p:tgtEl>
                                        <p:attrNameLst>
                                          <p:attrName>ppt_x</p:attrName>
                                        </p:attrNameLst>
                                      </p:cBhvr>
                                      <p:tavLst>
                                        <p:tav tm="0">
                                          <p:val>
                                            <p:strVal val="ppt_x"/>
                                          </p:val>
                                        </p:tav>
                                        <p:tav tm="100000">
                                          <p:val>
                                            <p:strVal val="ppt_x"/>
                                          </p:val>
                                        </p:tav>
                                      </p:tavLst>
                                    </p:anim>
                                    <p:anim calcmode="lin" valueType="num">
                                      <p:cBhvr>
                                        <p:cTn id="8" dur="2750"/>
                                        <p:tgtEl>
                                          <p:spTgt spid="5122"/>
                                        </p:tgtEl>
                                        <p:attrNameLst>
                                          <p:attrName>ppt_y</p:attrName>
                                        </p:attrNameLst>
                                      </p:cBhvr>
                                      <p:tavLst>
                                        <p:tav tm="0">
                                          <p:val>
                                            <p:strVal val="ppt_y"/>
                                          </p:val>
                                        </p:tav>
                                        <p:tav tm="100000">
                                          <p:val>
                                            <p:strVal val="ppt_y+.1"/>
                                          </p:val>
                                        </p:tav>
                                      </p:tavLst>
                                    </p:anim>
                                    <p:set>
                                      <p:cBhvr>
                                        <p:cTn id="9" dur="1" fill="hold">
                                          <p:stCondLst>
                                            <p:cond delay="2749"/>
                                          </p:stCondLst>
                                        </p:cTn>
                                        <p:tgtEl>
                                          <p:spTgt spid="5122"/>
                                        </p:tgtEl>
                                        <p:attrNameLst>
                                          <p:attrName>style.visibility</p:attrName>
                                        </p:attrNameLst>
                                      </p:cBhvr>
                                      <p:to>
                                        <p:strVal val="hidden"/>
                                      </p:to>
                                    </p:set>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750"/>
                                        <p:tgtEl>
                                          <p:spTgt spid="6"/>
                                        </p:tgtEl>
                                      </p:cBhvr>
                                    </p:animEffect>
                                    <p:anim calcmode="lin" valueType="num">
                                      <p:cBhvr>
                                        <p:cTn id="13" dur="2750" fill="hold"/>
                                        <p:tgtEl>
                                          <p:spTgt spid="6"/>
                                        </p:tgtEl>
                                        <p:attrNameLst>
                                          <p:attrName>ppt_x</p:attrName>
                                        </p:attrNameLst>
                                      </p:cBhvr>
                                      <p:tavLst>
                                        <p:tav tm="0">
                                          <p:val>
                                            <p:strVal val="#ppt_x"/>
                                          </p:val>
                                        </p:tav>
                                        <p:tav tm="100000">
                                          <p:val>
                                            <p:strVal val="#ppt_x"/>
                                          </p:val>
                                        </p:tav>
                                      </p:tavLst>
                                    </p:anim>
                                    <p:anim calcmode="lin" valueType="num">
                                      <p:cBhvr>
                                        <p:cTn id="14" dur="275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500" fill="hold"/>
                                        <p:tgtEl>
                                          <p:spTgt spid="11"/>
                                        </p:tgtEl>
                                        <p:attrNameLst>
                                          <p:attrName>ppt_x</p:attrName>
                                        </p:attrNameLst>
                                      </p:cBhvr>
                                      <p:tavLst>
                                        <p:tav tm="0">
                                          <p:val>
                                            <p:strVal val="1+#ppt_w/2"/>
                                          </p:val>
                                        </p:tav>
                                        <p:tav tm="100000">
                                          <p:val>
                                            <p:strVal val="#ppt_x"/>
                                          </p:val>
                                        </p:tav>
                                      </p:tavLst>
                                    </p:anim>
                                    <p:anim calcmode="lin" valueType="num">
                                      <p:cBhvr additive="base">
                                        <p:cTn id="18" dur="2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4" y="12032"/>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p:nvPr/>
        </p:nvSpPr>
        <p:spPr>
          <a:xfrm>
            <a:off x="2342768" y="169779"/>
            <a:ext cx="3111878"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Amenajare, organizare</a:t>
            </a:r>
            <a:endParaRPr lang="ro-RO" sz="2400" b="1" i="1" dirty="0">
              <a:effectLst>
                <a:outerShdw blurRad="38100" dist="38100" dir="2700000" algn="tl">
                  <a:srgbClr val="000000">
                    <a:alpha val="43137"/>
                  </a:srgbClr>
                </a:outerShdw>
              </a:effectLst>
            </a:endParaRPr>
          </a:p>
        </p:txBody>
      </p:sp>
      <p:sp>
        <p:nvSpPr>
          <p:cNvPr id="7" name="Rectangle 6"/>
          <p:cNvSpPr/>
          <p:nvPr/>
        </p:nvSpPr>
        <p:spPr>
          <a:xfrm>
            <a:off x="276727" y="867920"/>
            <a:ext cx="10010273" cy="1539909"/>
          </a:xfrm>
          <a:prstGeom prst="rect">
            <a:avLst/>
          </a:prstGeom>
        </p:spPr>
        <p:txBody>
          <a:bodyPr wrap="square">
            <a:spAutoFit/>
          </a:bodyPr>
          <a:lstStyle/>
          <a:p>
            <a:pPr indent="228600" algn="just">
              <a:lnSpc>
                <a:spcPct val="115000"/>
              </a:lnSpc>
              <a:spcAft>
                <a:spcPts val="10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prezent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Centrul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dispune</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următoarele amenajări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facilităţi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marL="285750" lvl="0" indent="-285750" algn="just">
              <a:lnSpc>
                <a:spcPct val="115000"/>
              </a:lnSpc>
              <a:spcBef>
                <a:spcPts val="1000"/>
              </a:spcBef>
              <a:spcAft>
                <a:spcPts val="0"/>
              </a:spcAft>
              <a:buFont typeface="Arial" panose="020B0604020202020204" pitchFamily="34" charset="0"/>
              <a:buChar char="•"/>
            </a:pPr>
            <a:r>
              <a:rPr lang="ro-RO" i="1" u="sng" dirty="0" err="1">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Spaţiile</a:t>
            </a:r>
            <a:r>
              <a:rPr lang="ro-RO" i="1" u="sng" dirty="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cazare</a:t>
            </a:r>
            <a:endParaRPr lang="en-US" i="1" dirty="0">
              <a:solidFill>
                <a:srgbClr val="243F6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Situate la nivelul III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IV al clădirii, asigură o capacitate de cazare de 60 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locuri,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camere de 1, 3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4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paturi, dotate cu toate facilitățile. </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Rectangle 7"/>
          <p:cNvSpPr/>
          <p:nvPr/>
        </p:nvSpPr>
        <p:spPr>
          <a:xfrm>
            <a:off x="139773" y="2471460"/>
            <a:ext cx="10147226" cy="1047979"/>
          </a:xfrm>
          <a:prstGeom prst="rect">
            <a:avLst/>
          </a:prstGeom>
        </p:spPr>
        <p:txBody>
          <a:bodyPr wrap="square">
            <a:spAutoFit/>
          </a:bodyPr>
          <a:lstStyle/>
          <a:p>
            <a:pPr marL="285750" indent="-285750" algn="just">
              <a:lnSpc>
                <a:spcPct val="115000"/>
              </a:lnSpc>
              <a:spcBef>
                <a:spcPts val="1000"/>
              </a:spcBef>
              <a:spcAft>
                <a:spcPts val="0"/>
              </a:spcAft>
              <a:buFont typeface="Arial" panose="020B0604020202020204" pitchFamily="34" charset="0"/>
              <a:buChar char="•"/>
              <a:tabLst>
                <a:tab pos="228600" algn="l"/>
              </a:tabLst>
            </a:pPr>
            <a:r>
              <a:rPr lang="ro-RO" i="1" u="sng" dirty="0" err="1" smtClean="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Spaţii</a:t>
            </a:r>
            <a:r>
              <a:rPr lang="ro-RO" i="1" u="sng" dirty="0" smtClean="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u="sng" dirty="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 </a:t>
            </a:r>
            <a:r>
              <a:rPr lang="ro-RO" i="1" u="sng" dirty="0" err="1">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destinaţie</a:t>
            </a:r>
            <a:r>
              <a:rPr lang="ro-RO" i="1" u="sng" dirty="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didactică</a:t>
            </a:r>
            <a:endParaRPr lang="en-US" sz="1600"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228600" algn="just">
              <a:lnSpc>
                <a:spcPct val="115000"/>
              </a:lnSpc>
              <a:spcAft>
                <a:spcPts val="10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Au în componenţă amfiteatrul, sălile de clasă, sală e-learning, bibliotecă, sală profesorală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săli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pentru petrecerea timpului liber.</a:t>
            </a:r>
            <a:endParaRPr lang="en-US" sz="1600"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12" name="Rectangle 11"/>
          <p:cNvSpPr/>
          <p:nvPr/>
        </p:nvSpPr>
        <p:spPr>
          <a:xfrm>
            <a:off x="183337" y="4629459"/>
            <a:ext cx="5335405" cy="2003625"/>
          </a:xfrm>
          <a:prstGeom prst="rect">
            <a:avLst/>
          </a:prstGeom>
        </p:spPr>
        <p:txBody>
          <a:bodyPr wrap="square">
            <a:spAutoFit/>
          </a:bodyPr>
          <a:lstStyle/>
          <a:p>
            <a:pPr lvl="0" algn="just">
              <a:lnSpc>
                <a:spcPct val="115000"/>
              </a:lnSpc>
              <a:spcAft>
                <a:spcPts val="0"/>
              </a:spcAft>
            </a:pPr>
            <a:r>
              <a:rPr lang="ro-RO" dirty="0" smtClean="0">
                <a:solidFill>
                  <a:srgbClr val="243F60"/>
                </a:solidFill>
                <a:latin typeface="Arial" panose="020B0604020202020204" pitchFamily="34" charset="0"/>
                <a:ea typeface="Times New Roman" panose="02020603050405020304" pitchFamily="18" charset="0"/>
                <a:cs typeface="Times New Roman" panose="02020603050405020304" pitchFamily="18" charset="0"/>
              </a:rPr>
              <a:t>	</a:t>
            </a:r>
            <a:r>
              <a:rPr lang="ro-RO" i="1" dirty="0" smtClean="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Amfiteatrul </a:t>
            </a:r>
            <a:r>
              <a:rPr lang="ro-RO" i="1" dirty="0" err="1">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ro-RO" i="1" dirty="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sălile de </a:t>
            </a:r>
            <a:r>
              <a:rPr lang="ro-RO" i="1" dirty="0" smtClean="0">
                <a:solidFill>
                  <a:srgbClr val="243F6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clasă</a:t>
            </a:r>
          </a:p>
          <a:p>
            <a:pPr lvl="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număr de patru, aceste săli pot asigura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desfăşurarea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unor cursuri/</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seminarii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simultane pentru cca. 140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cursanţi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 o sală de e-learning pentru studiu individual, cu o capacitate de 10 locuri.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pic>
        <p:nvPicPr>
          <p:cNvPr id="14" name="Picture 13" descr="DSCF717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20094" y="964642"/>
            <a:ext cx="1464945" cy="19507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descr="DSCF722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2131" y="3565078"/>
            <a:ext cx="2426868" cy="19143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descr="DSCF7232"/>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74037" y="4715998"/>
            <a:ext cx="2354529" cy="1830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descr="DSCF7152"/>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57029" y="3297360"/>
            <a:ext cx="2328010" cy="18913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Slide Number Placeholder 2"/>
          <p:cNvSpPr>
            <a:spLocks noGrp="1"/>
          </p:cNvSpPr>
          <p:nvPr>
            <p:ph type="sldNum" sz="quarter" idx="12"/>
          </p:nvPr>
        </p:nvSpPr>
        <p:spPr/>
        <p:txBody>
          <a:bodyPr/>
          <a:lstStyle/>
          <a:p>
            <a:fld id="{B2DE8CB3-EDA8-4B07-B4EA-AA2642876B92}" type="slidenum">
              <a:rPr lang="en-US" smtClean="0"/>
              <a:t>29</a:t>
            </a:fld>
            <a:endParaRPr lang="en-US"/>
          </a:p>
        </p:txBody>
      </p:sp>
    </p:spTree>
    <p:extLst>
      <p:ext uri="{BB962C8B-B14F-4D97-AF65-F5344CB8AC3E}">
        <p14:creationId xmlns:p14="http://schemas.microsoft.com/office/powerpoint/2010/main" val="383638643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1000"/>
                                        <p:tgtEl>
                                          <p:spTgt spid="9"/>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250"/>
                                        <p:tgtEl>
                                          <p:spTgt spid="7"/>
                                        </p:tgtEl>
                                      </p:cBhvr>
                                    </p:animEffect>
                                    <p:anim calcmode="lin" valueType="num">
                                      <p:cBhvr>
                                        <p:cTn id="12" dur="2250" fill="hold"/>
                                        <p:tgtEl>
                                          <p:spTgt spid="7"/>
                                        </p:tgtEl>
                                        <p:attrNameLst>
                                          <p:attrName>ppt_x</p:attrName>
                                        </p:attrNameLst>
                                      </p:cBhvr>
                                      <p:tavLst>
                                        <p:tav tm="0">
                                          <p:val>
                                            <p:strVal val="#ppt_x"/>
                                          </p:val>
                                        </p:tav>
                                        <p:tav tm="100000">
                                          <p:val>
                                            <p:strVal val="#ppt_x"/>
                                          </p:val>
                                        </p:tav>
                                      </p:tavLst>
                                    </p:anim>
                                    <p:anim calcmode="lin" valueType="num">
                                      <p:cBhvr>
                                        <p:cTn id="13" dur="2250" fill="hold"/>
                                        <p:tgtEl>
                                          <p:spTgt spid="7"/>
                                        </p:tgtEl>
                                        <p:attrNameLst>
                                          <p:attrName>ppt_y</p:attrName>
                                        </p:attrNameLst>
                                      </p:cBhvr>
                                      <p:tavLst>
                                        <p:tav tm="0">
                                          <p:val>
                                            <p:strVal val="#ppt_y+.1"/>
                                          </p:val>
                                        </p:tav>
                                        <p:tav tm="100000">
                                          <p:val>
                                            <p:strVal val="#ppt_y"/>
                                          </p:val>
                                        </p:tav>
                                      </p:tavLst>
                                    </p:anim>
                                  </p:childTnLst>
                                </p:cTn>
                              </p:par>
                              <p:par>
                                <p:cTn id="14" presetID="6" presetClass="entr" presetSubtype="16"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ircle(in)">
                                      <p:cBhvr>
                                        <p:cTn id="16" dur="2000"/>
                                        <p:tgtEl>
                                          <p:spTgt spid="14"/>
                                        </p:tgtEl>
                                      </p:cBhvr>
                                    </p:animEffect>
                                  </p:childTnLst>
                                </p:cTn>
                              </p:par>
                            </p:childTnLst>
                          </p:cTn>
                        </p:par>
                        <p:par>
                          <p:cTn id="17" fill="hold">
                            <p:stCondLst>
                              <p:cond delay="3250"/>
                            </p:stCondLst>
                            <p:childTnLst>
                              <p:par>
                                <p:cTn id="18" presetID="6" presetClass="entr" presetSubtype="16" fill="hold" grpId="0" nodeType="afterEffect">
                                  <p:stCondLst>
                                    <p:cond delay="175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par>
                          <p:cTn id="21" fill="hold">
                            <p:stCondLst>
                              <p:cond delay="7000"/>
                            </p:stCondLst>
                            <p:childTnLst>
                              <p:par>
                                <p:cTn id="22" presetID="2" presetClass="entr" presetSubtype="9"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000" fill="hold"/>
                                        <p:tgtEl>
                                          <p:spTgt spid="15"/>
                                        </p:tgtEl>
                                        <p:attrNameLst>
                                          <p:attrName>ppt_x</p:attrName>
                                        </p:attrNameLst>
                                      </p:cBhvr>
                                      <p:tavLst>
                                        <p:tav tm="0">
                                          <p:val>
                                            <p:strVal val="0-#ppt_w/2"/>
                                          </p:val>
                                        </p:tav>
                                        <p:tav tm="100000">
                                          <p:val>
                                            <p:strVal val="#ppt_x"/>
                                          </p:val>
                                        </p:tav>
                                      </p:tavLst>
                                    </p:anim>
                                    <p:anim calcmode="lin" valueType="num">
                                      <p:cBhvr additive="base">
                                        <p:cTn id="25" dur="2000" fill="hold"/>
                                        <p:tgtEl>
                                          <p:spTgt spid="15"/>
                                        </p:tgtEl>
                                        <p:attrNameLst>
                                          <p:attrName>ppt_y</p:attrName>
                                        </p:attrNameLst>
                                      </p:cBhvr>
                                      <p:tavLst>
                                        <p:tav tm="0">
                                          <p:val>
                                            <p:strVal val="0-#ppt_h/2"/>
                                          </p:val>
                                        </p:tav>
                                        <p:tav tm="100000">
                                          <p:val>
                                            <p:strVal val="#ppt_y"/>
                                          </p:val>
                                        </p:tav>
                                      </p:tavLst>
                                    </p:anim>
                                  </p:childTnLst>
                                </p:cTn>
                              </p:par>
                            </p:childTnLst>
                          </p:cTn>
                        </p:par>
                        <p:par>
                          <p:cTn id="26" fill="hold">
                            <p:stCondLst>
                              <p:cond delay="9000"/>
                            </p:stCondLst>
                            <p:childTnLst>
                              <p:par>
                                <p:cTn id="27" presetID="6" presetClass="entr" presetSubtype="32"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circle(out)">
                                      <p:cBhvr>
                                        <p:cTn id="29" dur="2000"/>
                                        <p:tgtEl>
                                          <p:spTgt spid="12"/>
                                        </p:tgtEl>
                                      </p:cBhvr>
                                    </p:animEffect>
                                  </p:childTnLst>
                                </p:cTn>
                              </p:par>
                            </p:childTnLst>
                          </p:cTn>
                        </p:par>
                        <p:par>
                          <p:cTn id="30" fill="hold">
                            <p:stCondLst>
                              <p:cond delay="11000"/>
                            </p:stCondLst>
                            <p:childTnLst>
                              <p:par>
                                <p:cTn id="31" presetID="21" presetClass="entr" presetSubtype="1"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heel(1)">
                                      <p:cBhvr>
                                        <p:cTn id="33" dur="2000"/>
                                        <p:tgtEl>
                                          <p:spTgt spid="17"/>
                                        </p:tgtEl>
                                      </p:cBhvr>
                                    </p:animEffect>
                                  </p:childTnLst>
                                </p:cTn>
                              </p:par>
                            </p:childTnLst>
                          </p:cTn>
                        </p:par>
                        <p:par>
                          <p:cTn id="34" fill="hold">
                            <p:stCondLst>
                              <p:cond delay="13000"/>
                            </p:stCondLst>
                            <p:childTnLst>
                              <p:par>
                                <p:cTn id="35" presetID="53" presetClass="entr" presetSubtype="16"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500" fill="hold"/>
                                        <p:tgtEl>
                                          <p:spTgt spid="16"/>
                                        </p:tgtEl>
                                        <p:attrNameLst>
                                          <p:attrName>ppt_w</p:attrName>
                                        </p:attrNameLst>
                                      </p:cBhvr>
                                      <p:tavLst>
                                        <p:tav tm="0">
                                          <p:val>
                                            <p:fltVal val="0"/>
                                          </p:val>
                                        </p:tav>
                                        <p:tav tm="100000">
                                          <p:val>
                                            <p:strVal val="#ppt_w"/>
                                          </p:val>
                                        </p:tav>
                                      </p:tavLst>
                                    </p:anim>
                                    <p:anim calcmode="lin" valueType="num">
                                      <p:cBhvr>
                                        <p:cTn id="38" dur="1500" fill="hold"/>
                                        <p:tgtEl>
                                          <p:spTgt spid="16"/>
                                        </p:tgtEl>
                                        <p:attrNameLst>
                                          <p:attrName>ppt_h</p:attrName>
                                        </p:attrNameLst>
                                      </p:cBhvr>
                                      <p:tavLst>
                                        <p:tav tm="0">
                                          <p:val>
                                            <p:fltVal val="0"/>
                                          </p:val>
                                        </p:tav>
                                        <p:tav tm="100000">
                                          <p:val>
                                            <p:strVal val="#ppt_h"/>
                                          </p:val>
                                        </p:tav>
                                      </p:tavLst>
                                    </p:anim>
                                    <p:animEffect transition="in" filter="fade">
                                      <p:cBhvr>
                                        <p:cTn id="39"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P spid="8"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4"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2342768" y="169779"/>
            <a:ext cx="3111878"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Amenajare, organizare</a:t>
            </a:r>
            <a:endParaRPr lang="ro-RO" sz="2400" b="1" i="1" dirty="0">
              <a:effectLst>
                <a:outerShdw blurRad="38100" dist="38100" dir="2700000" algn="tl">
                  <a:srgbClr val="000000">
                    <a:alpha val="43137"/>
                  </a:srgbClr>
                </a:outerShdw>
              </a:effectLst>
            </a:endParaRPr>
          </a:p>
        </p:txBody>
      </p:sp>
      <p:sp>
        <p:nvSpPr>
          <p:cNvPr id="8" name="Rectangle 7"/>
          <p:cNvSpPr/>
          <p:nvPr/>
        </p:nvSpPr>
        <p:spPr>
          <a:xfrm>
            <a:off x="240632" y="867920"/>
            <a:ext cx="11454063" cy="2157514"/>
          </a:xfrm>
          <a:prstGeom prst="rect">
            <a:avLst/>
          </a:prstGeom>
        </p:spPr>
        <p:txBody>
          <a:bodyPr wrap="square">
            <a:spAutoFit/>
          </a:bodyPr>
          <a:lstStyle/>
          <a:p>
            <a:pPr algn="just">
              <a:lnSpc>
                <a:spcPct val="115000"/>
              </a:lnSpc>
              <a:spcAft>
                <a:spcPts val="600"/>
              </a:spcAft>
            </a:pPr>
            <a:r>
              <a:rPr lang="ro-RO"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Biblioteca </a:t>
            </a:r>
            <a:r>
              <a:rPr lang="ro-RO"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sala profesorală</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342900" algn="just">
              <a:lnSpc>
                <a:spcPct val="115000"/>
              </a:lnSpc>
              <a:spcAft>
                <a:spcPts val="600"/>
              </a:spcAft>
            </a:pP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Biblioteca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componentă obligatorie 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învăţământului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deţine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un număr de cca.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4.000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 volume de carte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sprijină procesul instructiv-educativ al Centrului, precum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cerinţele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de informare documentară, de lectură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studiu. Aceasta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deserveşte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funcţionarii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publici cu statut special,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studenţii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elevii SNPAP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Târgu Ocna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342900" algn="just">
              <a:lnSpc>
                <a:spcPct val="115000"/>
              </a:lnSpc>
              <a:spcAft>
                <a:spcPts val="600"/>
              </a:spcAft>
            </a:pP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Sala profesorală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este destinată cadrelor didactice şi este utilizată pentru desfăşurarea de întruniri ale Consiliului profesoral, consultaţii şi coordonarea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lucrărilor cursanţilor</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pic>
        <p:nvPicPr>
          <p:cNvPr id="12" name="Picture 11" descr="DSC00367"/>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2695" y="3893354"/>
            <a:ext cx="3103092" cy="20141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Rectangle 10"/>
          <p:cNvSpPr/>
          <p:nvPr/>
        </p:nvSpPr>
        <p:spPr>
          <a:xfrm>
            <a:off x="3665888" y="3261910"/>
            <a:ext cx="8469497" cy="3411190"/>
          </a:xfrm>
          <a:prstGeom prst="rect">
            <a:avLst/>
          </a:prstGeom>
        </p:spPr>
        <p:txBody>
          <a:bodyPr wrap="square">
            <a:spAutoFit/>
          </a:bodyPr>
          <a:lstStyle/>
          <a:p>
            <a:pPr algn="just">
              <a:lnSpc>
                <a:spcPct val="115000"/>
              </a:lnSpc>
              <a:spcAft>
                <a:spcPts val="600"/>
              </a:spcAft>
            </a:pPr>
            <a:r>
              <a:rPr lang="en-US"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Spaţiile</a:t>
            </a:r>
            <a:r>
              <a:rPr lang="en-US"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en-US"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pentru</a:t>
            </a:r>
            <a:r>
              <a:rPr lang="en-US"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en-US"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pregătire</a:t>
            </a:r>
            <a:r>
              <a:rPr lang="en-US"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en-US"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fizică</a:t>
            </a:r>
            <a:r>
              <a:rPr lang="en-US"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en-US" i="1" dirty="0" err="1">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en-US" i="1" dirty="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de </a:t>
            </a:r>
            <a:r>
              <a:rPr lang="en-US" i="1" dirty="0" err="1" smtClean="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specialitate</a:t>
            </a:r>
            <a:endParaRPr lang="ro-RO" i="1" dirty="0" smtClean="0">
              <a:solidFill>
                <a:srgbClr val="244061"/>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spcAft>
                <a:spcPts val="60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Sunt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situate la demisolul clădirii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au scopul de a oferi, prin dotarea pusă la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dispoziţie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posibilitatea de a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menţine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tonusul fizic al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cursanţilor</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precum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pentru a crea cadrul adecvat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exerciţiilor</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de autoapărare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esenţiale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în meseria de lucrător de penitenciare). </a:t>
            </a:r>
            <a:endPar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spcAft>
                <a:spcPts val="60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Au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în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componenţă</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încăperi destinate pentru vestiare, grupuri sanitare,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duşuri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sală pentru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exerciţii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de autoapărare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săli pentru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forţă</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Totodată, în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spaţiul</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sălii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forţă</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se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găseşte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o zonă amenajată pentru simulări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situaţii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operaţionale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unde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cursanţii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pot exersa tehnici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intervenţie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 negociere în munca cu persoanele private de libertate.</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30</a:t>
            </a:fld>
            <a:endParaRPr lang="en-US"/>
          </a:p>
        </p:txBody>
      </p:sp>
    </p:spTree>
    <p:extLst>
      <p:ext uri="{BB962C8B-B14F-4D97-AF65-F5344CB8AC3E}">
        <p14:creationId xmlns:p14="http://schemas.microsoft.com/office/powerpoint/2010/main" val="293125014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000"/>
                                        <p:tgtEl>
                                          <p:spTgt spid="7"/>
                                        </p:tgtEl>
                                      </p:cBhvr>
                                    </p:animEffect>
                                  </p:childTnLst>
                                </p:cTn>
                              </p:par>
                            </p:childTnLst>
                          </p:cTn>
                        </p:par>
                        <p:par>
                          <p:cTn id="8" fill="hold">
                            <p:stCondLst>
                              <p:cond delay="1000"/>
                            </p:stCondLst>
                            <p:childTnLst>
                              <p:par>
                                <p:cTn id="9" presetID="31"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500" fill="hold"/>
                                        <p:tgtEl>
                                          <p:spTgt spid="8"/>
                                        </p:tgtEl>
                                        <p:attrNameLst>
                                          <p:attrName>ppt_w</p:attrName>
                                        </p:attrNameLst>
                                      </p:cBhvr>
                                      <p:tavLst>
                                        <p:tav tm="0">
                                          <p:val>
                                            <p:fltVal val="0"/>
                                          </p:val>
                                        </p:tav>
                                        <p:tav tm="100000">
                                          <p:val>
                                            <p:strVal val="#ppt_w"/>
                                          </p:val>
                                        </p:tav>
                                      </p:tavLst>
                                    </p:anim>
                                    <p:anim calcmode="lin" valueType="num">
                                      <p:cBhvr>
                                        <p:cTn id="12" dur="2500" fill="hold"/>
                                        <p:tgtEl>
                                          <p:spTgt spid="8"/>
                                        </p:tgtEl>
                                        <p:attrNameLst>
                                          <p:attrName>ppt_h</p:attrName>
                                        </p:attrNameLst>
                                      </p:cBhvr>
                                      <p:tavLst>
                                        <p:tav tm="0">
                                          <p:val>
                                            <p:fltVal val="0"/>
                                          </p:val>
                                        </p:tav>
                                        <p:tav tm="100000">
                                          <p:val>
                                            <p:strVal val="#ppt_h"/>
                                          </p:val>
                                        </p:tav>
                                      </p:tavLst>
                                    </p:anim>
                                    <p:anim calcmode="lin" valueType="num">
                                      <p:cBhvr>
                                        <p:cTn id="13" dur="2500" fill="hold"/>
                                        <p:tgtEl>
                                          <p:spTgt spid="8"/>
                                        </p:tgtEl>
                                        <p:attrNameLst>
                                          <p:attrName>style.rotation</p:attrName>
                                        </p:attrNameLst>
                                      </p:cBhvr>
                                      <p:tavLst>
                                        <p:tav tm="0">
                                          <p:val>
                                            <p:fltVal val="90"/>
                                          </p:val>
                                        </p:tav>
                                        <p:tav tm="100000">
                                          <p:val>
                                            <p:fltVal val="0"/>
                                          </p:val>
                                        </p:tav>
                                      </p:tavLst>
                                    </p:anim>
                                    <p:animEffect transition="in" filter="fade">
                                      <p:cBhvr>
                                        <p:cTn id="14" dur="2500"/>
                                        <p:tgtEl>
                                          <p:spTgt spid="8"/>
                                        </p:tgtEl>
                                      </p:cBhvr>
                                    </p:animEffect>
                                  </p:childTnLst>
                                </p:cTn>
                              </p:par>
                            </p:childTnLst>
                          </p:cTn>
                        </p:par>
                        <p:par>
                          <p:cTn id="15" fill="hold">
                            <p:stCondLst>
                              <p:cond delay="3500"/>
                            </p:stCondLst>
                            <p:childTnLst>
                              <p:par>
                                <p:cTn id="16" presetID="22" presetClass="entr" presetSubtype="4" fill="hold" grpId="0" nodeType="afterEffect">
                                  <p:stCondLst>
                                    <p:cond delay="500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3750"/>
                                        <p:tgtEl>
                                          <p:spTgt spid="11"/>
                                        </p:tgtEl>
                                      </p:cBhvr>
                                    </p:animEffect>
                                  </p:childTnLst>
                                </p:cTn>
                              </p:par>
                              <p:par>
                                <p:cTn id="19" presetID="47" presetClass="entr" presetSubtype="0" fill="hold" nodeType="withEffect">
                                  <p:stCondLst>
                                    <p:cond delay="500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4"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2166220" y="1446598"/>
            <a:ext cx="8815137" cy="3964803"/>
          </a:xfrm>
          <a:prstGeom prst="rect">
            <a:avLst/>
          </a:prstGeom>
        </p:spPr>
        <p:txBody>
          <a:bodyPr wrap="square">
            <a:spAutoFit/>
          </a:bodyPr>
          <a:lstStyle/>
          <a:p>
            <a:pPr indent="457200" algn="just">
              <a:lnSpc>
                <a:spcPct val="115000"/>
              </a:lnSpc>
              <a:spcAft>
                <a:spcPts val="6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Începând cu anul 2016, în baza protocolului semnat de către Penitenciarul Arad și Școala Națională de Pregătire a Agenților de Penitenciare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Târgu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Ocna, în Centrul de Formare Profesională Arad au fost școlarizați un număr de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48 de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elevi, pe o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perioadă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completă de un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Coordonarea și instruirea acestora a fost asigurată de un număr de 5 profesori și 2 agenți, funcționari publici cu statut special ai  Penitenciarului Arad.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457200" algn="just">
              <a:lnSpc>
                <a:spcPct val="115000"/>
              </a:lnSpc>
              <a:spcAft>
                <a:spcPts val="6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prezent, în baza rezultatelor foarte bune obținute în anul școlar precedent, s-a încheiat un nou protocolul între Penitenciarul Arad și Școala Națională de Pregătire a Agenților de Penitenciare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Târgu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Ocna, suplimentându-se cifra de școlarizare la 61 de elevi repartizați, pentru anul școlar 2017-2018. Anul acesta, asigurarea procesului instructiv-educativ și coordonarea elevilor este  asigurată de 6 profesori și 2 agenți, funcționari publici cu statut special ai Penitenciarului Arad.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361" y="765345"/>
            <a:ext cx="2230518" cy="2230518"/>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22224" y="4920915"/>
            <a:ext cx="1713161" cy="1713161"/>
          </a:xfrm>
          <a:prstGeom prst="rect">
            <a:avLst/>
          </a:prstGeom>
        </p:spPr>
      </p:pic>
      <p:sp>
        <p:nvSpPr>
          <p:cNvPr id="3" name="Slide Number Placeholder 2"/>
          <p:cNvSpPr>
            <a:spLocks noGrp="1"/>
          </p:cNvSpPr>
          <p:nvPr>
            <p:ph type="sldNum" sz="quarter" idx="12"/>
          </p:nvPr>
        </p:nvSpPr>
        <p:spPr/>
        <p:txBody>
          <a:bodyPr/>
          <a:lstStyle/>
          <a:p>
            <a:fld id="{B2DE8CB3-EDA8-4B07-B4EA-AA2642876B92}" type="slidenum">
              <a:rPr lang="en-US" smtClean="0"/>
              <a:t>31</a:t>
            </a:fld>
            <a:endParaRPr lang="en-US"/>
          </a:p>
        </p:txBody>
      </p:sp>
    </p:spTree>
    <p:extLst>
      <p:ext uri="{BB962C8B-B14F-4D97-AF65-F5344CB8AC3E}">
        <p14:creationId xmlns:p14="http://schemas.microsoft.com/office/powerpoint/2010/main" val="32198083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200" fill="hold">
                                          <p:stCondLst>
                                            <p:cond delay="0"/>
                                          </p:stCondLst>
                                        </p:cTn>
                                        <p:tgtEl>
                                          <p:spTgt spid="9"/>
                                        </p:tgtEl>
                                        <p:attrNameLst>
                                          <p:attrName>r</p:attrName>
                                        </p:attrNameLst>
                                      </p:cBhvr>
                                    </p:animRot>
                                    <p:animRot by="-240000">
                                      <p:cBhvr>
                                        <p:cTn id="7" dur="400" fill="hold">
                                          <p:stCondLst>
                                            <p:cond delay="400"/>
                                          </p:stCondLst>
                                        </p:cTn>
                                        <p:tgtEl>
                                          <p:spTgt spid="9"/>
                                        </p:tgtEl>
                                        <p:attrNameLst>
                                          <p:attrName>r</p:attrName>
                                        </p:attrNameLst>
                                      </p:cBhvr>
                                    </p:animRot>
                                    <p:animRot by="240000">
                                      <p:cBhvr>
                                        <p:cTn id="8" dur="400" fill="hold">
                                          <p:stCondLst>
                                            <p:cond delay="800"/>
                                          </p:stCondLst>
                                        </p:cTn>
                                        <p:tgtEl>
                                          <p:spTgt spid="9"/>
                                        </p:tgtEl>
                                        <p:attrNameLst>
                                          <p:attrName>r</p:attrName>
                                        </p:attrNameLst>
                                      </p:cBhvr>
                                    </p:animRot>
                                    <p:animRot by="-240000">
                                      <p:cBhvr>
                                        <p:cTn id="9" dur="400" fill="hold">
                                          <p:stCondLst>
                                            <p:cond delay="1200"/>
                                          </p:stCondLst>
                                        </p:cTn>
                                        <p:tgtEl>
                                          <p:spTgt spid="9"/>
                                        </p:tgtEl>
                                        <p:attrNameLst>
                                          <p:attrName>r</p:attrName>
                                        </p:attrNameLst>
                                      </p:cBhvr>
                                    </p:animRot>
                                    <p:animRot by="120000">
                                      <p:cBhvr>
                                        <p:cTn id="10" dur="400" fill="hold">
                                          <p:stCondLst>
                                            <p:cond delay="1600"/>
                                          </p:stCondLst>
                                        </p:cTn>
                                        <p:tgtEl>
                                          <p:spTgt spid="9"/>
                                        </p:tgtEl>
                                        <p:attrNameLst>
                                          <p:attrName>r</p:attrName>
                                        </p:attrNameLst>
                                      </p:cBhvr>
                                    </p:animRot>
                                  </p:childTnLst>
                                </p:cTn>
                              </p:par>
                              <p:par>
                                <p:cTn id="11" presetID="21" presetClass="entr" presetSubtype="1"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1)">
                                      <p:cBhvr>
                                        <p:cTn id="13" dur="3500"/>
                                        <p:tgtEl>
                                          <p:spTgt spid="8"/>
                                        </p:tgtEl>
                                      </p:cBhvr>
                                    </p:animEffect>
                                  </p:childTnLst>
                                </p:cTn>
                              </p:par>
                              <p:par>
                                <p:cTn id="14" presetID="8" presetClass="emph" presetSubtype="0" fill="hold" nodeType="withEffect">
                                  <p:stCondLst>
                                    <p:cond delay="0"/>
                                  </p:stCondLst>
                                  <p:childTnLst>
                                    <p:animRot by="21600000">
                                      <p:cBhvr>
                                        <p:cTn id="15"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16"/>
          <p:cNvSpPr txBox="1"/>
          <p:nvPr/>
        </p:nvSpPr>
        <p:spPr>
          <a:xfrm>
            <a:off x="622730" y="604100"/>
            <a:ext cx="5118967" cy="413056"/>
          </a:xfrm>
          <a:prstGeom prst="rect">
            <a:avLst/>
          </a:prstGeom>
          <a:noFill/>
          <a:ln>
            <a:noFill/>
          </a:ln>
          <a:effectLst/>
        </p:spPr>
        <p:txBody>
          <a:bodyPr rot="0" spcFirstLastPara="0" vert="horz" wrap="square" lIns="0" tIns="0" rIns="0" bIns="0" numCol="1" spcCol="0" rtlCol="0" fromWordArt="0" anchor="t" anchorCtr="0" forceAA="0" compatLnSpc="1">
            <a:prstTxWarp prst="textNoShape">
              <a:avLst/>
            </a:prstTxWarp>
            <a:noAutofit/>
          </a:bodyPr>
          <a:lstStyle/>
          <a:p>
            <a:pPr algn="ctr">
              <a:spcAft>
                <a:spcPts val="1000"/>
              </a:spcAft>
            </a:pPr>
            <a:r>
              <a:rPr lang="ro-RO" sz="2400" b="1" i="1" dirty="0">
                <a:effectLst>
                  <a:outerShdw blurRad="38100" dist="38100" dir="2700000" algn="tl">
                    <a:srgbClr val="000000">
                      <a:alpha val="43137"/>
                    </a:srgbClr>
                  </a:outerShdw>
                </a:effectLst>
                <a:ea typeface="Times New Roman"/>
                <a:cs typeface="Times New Roman"/>
              </a:rPr>
              <a:t>Bugetul Penitenciarului </a:t>
            </a:r>
            <a:r>
              <a:rPr lang="ro-RO" sz="2400" b="1" i="1" dirty="0" smtClean="0">
                <a:effectLst>
                  <a:outerShdw blurRad="38100" dist="38100" dir="2700000" algn="tl">
                    <a:srgbClr val="000000">
                      <a:alpha val="43137"/>
                    </a:srgbClr>
                  </a:outerShdw>
                </a:effectLst>
                <a:ea typeface="Times New Roman"/>
                <a:cs typeface="Times New Roman"/>
              </a:rPr>
              <a:t>Arad – Investiții</a:t>
            </a:r>
            <a:endParaRPr lang="ro-RO" sz="2400" b="1" i="1" dirty="0">
              <a:effectLst>
                <a:outerShdw blurRad="38100" dist="38100" dir="2700000" algn="tl">
                  <a:srgbClr val="000000">
                    <a:alpha val="43137"/>
                  </a:srgbClr>
                </a:outerShdw>
              </a:effectLst>
              <a:ea typeface="Times New Roman"/>
            </a:endParaRPr>
          </a:p>
        </p:txBody>
      </p:sp>
      <p:sp>
        <p:nvSpPr>
          <p:cNvPr id="8" name="Rectangle 7"/>
          <p:cNvSpPr/>
          <p:nvPr/>
        </p:nvSpPr>
        <p:spPr>
          <a:xfrm>
            <a:off x="347009" y="1143740"/>
            <a:ext cx="11494168" cy="729430"/>
          </a:xfrm>
          <a:prstGeom prst="rect">
            <a:avLst/>
          </a:prstGeom>
        </p:spPr>
        <p:txBody>
          <a:bodyPr wrap="square">
            <a:spAutoFit/>
          </a:bodyPr>
          <a:lstStyle/>
          <a:p>
            <a:pPr>
              <a:lnSpc>
                <a:spcPct val="115000"/>
              </a:lnSpc>
              <a:spcAft>
                <a:spcPts val="1000"/>
              </a:spcAft>
              <a:tabLst>
                <a:tab pos="3924300" algn="l"/>
              </a:tabLs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Bugetul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total al Penitenciarului Arad, aferent anului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2018,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este de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48.708.142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lei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din care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715.000 lei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fonduri de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investiții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p:cNvSpPr/>
          <p:nvPr/>
        </p:nvSpPr>
        <p:spPr>
          <a:xfrm>
            <a:off x="208444" y="1923801"/>
            <a:ext cx="11632733" cy="923330"/>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Scopul</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prioritar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al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sectorului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economico</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administrativ</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anul</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2017</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fost</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utilizarea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eficientă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resurselor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alocate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astfel</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încât</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unitatea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nu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înregistreze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sincope</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funcţionare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asigurarea</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condi</a:t>
            </a:r>
            <a:r>
              <a:rPr lang="ro-RO"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ț</a:t>
            </a:r>
            <a:r>
              <a:rPr lang="en-US" b="1"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ilor</a:t>
            </a:r>
            <a:r>
              <a:rPr lang="en-US"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muncă</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b="1"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cadrelor</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precum</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condițiilor</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b="1"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detenție</a:t>
            </a:r>
            <a:r>
              <a:rPr lang="en-US"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persoanelor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custodiate</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Rectangle 9"/>
          <p:cNvSpPr/>
          <p:nvPr/>
        </p:nvSpPr>
        <p:spPr>
          <a:xfrm>
            <a:off x="208444" y="3119715"/>
            <a:ext cx="4771024" cy="2640723"/>
          </a:xfrm>
          <a:prstGeom prst="rect">
            <a:avLst/>
          </a:prstGeom>
        </p:spPr>
        <p:txBody>
          <a:bodyPr wrap="square">
            <a:spAutoFit/>
          </a:bodyPr>
          <a:lstStyle/>
          <a:p>
            <a:pPr indent="457200" algn="just">
              <a:lnSpc>
                <a:spcPct val="115000"/>
              </a:lnSpc>
              <a:spcAft>
                <a:spcPts val="100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 cadrul compartimentului cazarmare, în anul 2017, s-au efectuat reparaţii curente în valoare de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122800,39</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lei,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constând în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lucrări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de menţinere a spaţiilor şi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clădirilor, instalatiilor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sanitare si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electrice, asigurarea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condiţiilor de deţinere şi îmbunătăţirea condiţiilor de muncă 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angajaţilor, precum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şi în reparaţii la centrala termică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42301,43 lei</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t>
            </a:r>
            <a:endParaRPr lang="en-US" i="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4979469" y="5384233"/>
            <a:ext cx="6955858" cy="923330"/>
          </a:xfrm>
          <a:prstGeom prst="rect">
            <a:avLst/>
          </a:prstGeom>
        </p:spPr>
        <p:txBody>
          <a:bodyPr wrap="square">
            <a:spAutoFit/>
          </a:bodyPr>
          <a:lstStyle/>
          <a:p>
            <a:pPr algn="just"/>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Pentru asigurarea unei  bune stări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administrativ–gospodăreşti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au fost distribuite materiale de curaţenie în valoare de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31866,18</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lei urmărindu-se asigurarea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acestora în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proporţie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maximală.</a:t>
            </a:r>
            <a:endParaRPr lang="en-US" i="1" dirty="0">
              <a:effectLst>
                <a:outerShdw blurRad="38100" dist="38100" dir="2700000" algn="tl">
                  <a:srgbClr val="000000">
                    <a:alpha val="43137"/>
                  </a:srgbClr>
                </a:outerShdw>
              </a:effectLst>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32</a:t>
            </a:fld>
            <a:endParaRPr lang="en-US"/>
          </a:p>
        </p:txBody>
      </p:sp>
      <p:pic>
        <p:nvPicPr>
          <p:cNvPr id="3074" name="Picture 2" descr="E:\Prezentari unitati\ARAD\Arad nou\DSCF01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20463" y="3085328"/>
            <a:ext cx="3210392" cy="215340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Tree>
    <p:extLst>
      <p:ext uri="{BB962C8B-B14F-4D97-AF65-F5344CB8AC3E}">
        <p14:creationId xmlns:p14="http://schemas.microsoft.com/office/powerpoint/2010/main" val="334144403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childTnLst>
                          </p:cTn>
                        </p:par>
                        <p:par>
                          <p:cTn id="15" fill="hold">
                            <p:stCondLst>
                              <p:cond delay="3000"/>
                            </p:stCondLst>
                            <p:childTnLst>
                              <p:par>
                                <p:cTn id="16" presetID="22" presetClass="entr" presetSubtype="4" fill="hold" grpId="0" nodeType="after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2000"/>
                                        <p:tgtEl>
                                          <p:spTgt spid="9"/>
                                        </p:tgtEl>
                                      </p:cBhvr>
                                    </p:animEffect>
                                  </p:childTnLst>
                                </p:cTn>
                              </p:par>
                            </p:childTnLst>
                          </p:cTn>
                        </p:par>
                        <p:par>
                          <p:cTn id="19" fill="hold">
                            <p:stCondLst>
                              <p:cond delay="6500"/>
                            </p:stCondLst>
                            <p:childTnLst>
                              <p:par>
                                <p:cTn id="20" presetID="2" presetClass="entr" presetSubtype="4" fill="hold" grpId="0" nodeType="afterEffect">
                                  <p:stCondLst>
                                    <p:cond delay="100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ppt_x"/>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13" presetClass="entr" presetSubtype="16" fill="hold" nodeType="withEffect">
                                  <p:stCondLst>
                                    <p:cond delay="1000"/>
                                  </p:stCondLst>
                                  <p:childTnLst>
                                    <p:set>
                                      <p:cBhvr>
                                        <p:cTn id="25" dur="1" fill="hold">
                                          <p:stCondLst>
                                            <p:cond delay="0"/>
                                          </p:stCondLst>
                                        </p:cTn>
                                        <p:tgtEl>
                                          <p:spTgt spid="3074"/>
                                        </p:tgtEl>
                                        <p:attrNameLst>
                                          <p:attrName>style.visibility</p:attrName>
                                        </p:attrNameLst>
                                      </p:cBhvr>
                                      <p:to>
                                        <p:strVal val="visible"/>
                                      </p:to>
                                    </p:set>
                                    <p:animEffect transition="in" filter="plus(in)">
                                      <p:cBhvr>
                                        <p:cTn id="26" dur="2000"/>
                                        <p:tgtEl>
                                          <p:spTgt spid="3074"/>
                                        </p:tgtEl>
                                      </p:cBhvr>
                                    </p:animEffect>
                                  </p:childTnLst>
                                </p:cTn>
                              </p:par>
                            </p:childTnLst>
                          </p:cTn>
                        </p:par>
                        <p:par>
                          <p:cTn id="27" fill="hold">
                            <p:stCondLst>
                              <p:cond delay="9500"/>
                            </p:stCondLst>
                            <p:childTnLst>
                              <p:par>
                                <p:cTn id="28" presetID="22" presetClass="entr" presetSubtype="4"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3341" y="765345"/>
            <a:ext cx="11766883" cy="5940088"/>
          </a:xfrm>
          <a:prstGeom prst="rect">
            <a:avLst/>
          </a:prstGeom>
        </p:spPr>
        <p:txBody>
          <a:bodyPr wrap="square">
            <a:spAutoFit/>
          </a:bodyPr>
          <a:lstStyle/>
          <a:p>
            <a:pPr algn="ctr">
              <a:spcAft>
                <a:spcPts val="0"/>
              </a:spcAft>
            </a:pPr>
            <a:r>
              <a:rPr lang="ro-RO" b="1" dirty="0" smtClean="0">
                <a:latin typeface="Arial" panose="020B0604020202020204" pitchFamily="34" charset="0"/>
                <a:ea typeface="Times New Roman" panose="02020603050405020304" pitchFamily="18" charset="0"/>
                <a:cs typeface="Times New Roman" panose="02020603050405020304" pitchFamily="18" charset="0"/>
              </a:rPr>
              <a:t>	</a:t>
            </a:r>
            <a:r>
              <a:rPr lang="ro-RO" sz="2400" b="1" i="1" dirty="0" err="1"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Îmbunătăţirea</a:t>
            </a:r>
            <a:r>
              <a:rPr lang="ro-RO" sz="2400" b="1" i="1" dirty="0"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 </a:t>
            </a:r>
            <a:r>
              <a:rPr lang="ro-RO" sz="2400" b="1" i="1" dirty="0" err="1">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condiţiilor</a:t>
            </a:r>
            <a:r>
              <a:rPr lang="ro-RO" sz="2400" b="1" i="1" dirty="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 de muncă pentru </a:t>
            </a:r>
            <a:r>
              <a:rPr lang="ro-RO" sz="2400" b="1" i="1" dirty="0"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personal</a:t>
            </a:r>
          </a:p>
          <a:p>
            <a:pPr algn="ctr">
              <a:spcAft>
                <a:spcPts val="0"/>
              </a:spcAft>
            </a:pPr>
            <a:endPar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endParaRPr lang="en-US"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endParaRPr lang="en-US"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vederea îmbunătăţirii condiţiilor de muncă şi pentru siguranţa personalului în executarea misiunilor, Penitenciarul Arad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 procedat, în anul 2017,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efectuarea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următoarelor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lucrări de reparații curente și de întreținere</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algn="just">
              <a:spcAft>
                <a:spcPts val="0"/>
              </a:spcAft>
            </a:pPr>
            <a:endParaRPr lang="en-US"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spcAft>
                <a:spcPts val="0"/>
              </a:spcAft>
              <a:buFont typeface="Arial" panose="020B0604020202020204" pitchFamily="34" charset="0"/>
              <a:buChar char="•"/>
              <a:tabLst>
                <a:tab pos="371475" algn="l"/>
              </a:tabLst>
            </a:pPr>
            <a:r>
              <a:rPr lang="pl-PL"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Zugr</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ăveli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și reparații la cabinetul stomatologic – Secția exterioară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Înlocuirea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covorului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altro</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faianță,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respectiv gresie, zugrăveli, vopsitorii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 Bloc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alimentar</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birou</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supraveghetori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Zugr</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veli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lavabil</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ații,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vopsitorii la nivelul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sectorului </a:t>
            </a:r>
            <a:r>
              <a:rPr lang="pl-P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administrativ, igienizarea tuturor birourilor supraveghetorilor și a veselelor din sectorul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 deținere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spcAft>
                <a:spcPts val="0"/>
              </a:spcAft>
              <a:buFont typeface="Arial" panose="020B0604020202020204" pitchFamily="34" charset="0"/>
              <a:buChar char="•"/>
              <a:tabLst>
                <a:tab pos="371475"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nlocuire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garnituri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etan</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are </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ferestrele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â</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mpl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rie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PVC </a:t>
            </a:r>
            <a:r>
              <a:rPr lang="ro-RO"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sticl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termopan</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toate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birourile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administrativ</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p>
          <a:p>
            <a:pPr marL="285750" indent="-285750" algn="just">
              <a:spcAft>
                <a:spcPts val="0"/>
              </a:spcAft>
              <a:buFont typeface="Arial" panose="020B0604020202020204" pitchFamily="34" charset="0"/>
              <a:buChar char="•"/>
              <a:tabLst>
                <a:tab pos="371475"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efacere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tavan</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efectuare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izolare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termic</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ă</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acestuia</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dispecerat</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spcAft>
                <a:spcPts val="0"/>
              </a:spcAft>
              <a:buFont typeface="Arial" panose="020B0604020202020204" pitchFamily="34" charset="0"/>
              <a:buChar char="•"/>
              <a:tabLst>
                <a:tab pos="371475" algn="l"/>
              </a:tabLst>
            </a:pP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Igienizarea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vestiarului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pentru</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bărbați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Secția exterioară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Igienizarea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biroului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supraveghetori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Secția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exterioară - Secție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femei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Dispunerea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sarmă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nato</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supraînălțări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terenul</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sport,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respectiv</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curțile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plimbare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aferente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Pavilionului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Maximă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Siguranță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Igienizarea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popotei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sectorul</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administrativ</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 typeface="Arial" panose="020B0604020202020204" pitchFamily="34" charset="0"/>
              <a:buChar char="•"/>
              <a:tabLst>
                <a:tab pos="371475" algn="l"/>
              </a:tabLst>
            </a:pPr>
            <a:r>
              <a:rPr lang="ro-RO"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gienizare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parțială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vopsitorii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reparații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zugrăveli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cu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lavabil</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depozitului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alimente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p:txBody>
      </p:sp>
      <p:sp>
        <p:nvSpPr>
          <p:cNvPr id="3" name="Slide Number Placeholder 2"/>
          <p:cNvSpPr>
            <a:spLocks noGrp="1"/>
          </p:cNvSpPr>
          <p:nvPr>
            <p:ph type="sldNum" sz="quarter" idx="12"/>
          </p:nvPr>
        </p:nvSpPr>
        <p:spPr/>
        <p:txBody>
          <a:bodyPr/>
          <a:lstStyle/>
          <a:p>
            <a:fld id="{B2DE8CB3-EDA8-4B07-B4EA-AA2642876B92}" type="slidenum">
              <a:rPr lang="en-US" smtClean="0"/>
              <a:t>33</a:t>
            </a:fld>
            <a:endParaRPr lang="en-US"/>
          </a:p>
        </p:txBody>
      </p:sp>
    </p:spTree>
    <p:extLst>
      <p:ext uri="{BB962C8B-B14F-4D97-AF65-F5344CB8AC3E}">
        <p14:creationId xmlns:p14="http://schemas.microsoft.com/office/powerpoint/2010/main" val="28400563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250" fill="hold"/>
                                        <p:tgtEl>
                                          <p:spTgt spid="7"/>
                                        </p:tgtEl>
                                        <p:attrNameLst>
                                          <p:attrName>ppt_x</p:attrName>
                                        </p:attrNameLst>
                                      </p:cBhvr>
                                      <p:tavLst>
                                        <p:tav tm="0">
                                          <p:val>
                                            <p:strVal val="#ppt_x"/>
                                          </p:val>
                                        </p:tav>
                                        <p:tav tm="100000">
                                          <p:val>
                                            <p:strVal val="#ppt_x"/>
                                          </p:val>
                                        </p:tav>
                                      </p:tavLst>
                                    </p:anim>
                                    <p:anim calcmode="lin" valueType="num">
                                      <p:cBhvr additive="base">
                                        <p:cTn id="8" dur="225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046"/>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694721" y="553624"/>
            <a:ext cx="10859670" cy="887412"/>
          </a:xfrm>
        </p:spPr>
        <p:txBody>
          <a:bodyPr>
            <a:normAutofit/>
          </a:bodyPr>
          <a:lstStyle/>
          <a:p>
            <a:pPr algn="ct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Reevaluarea</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şi</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monitorizarea</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riscurilor</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asociate</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activităţilor</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sectorului</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r>
              <a:rPr lang="vi-VN" altLang="en-US" sz="2400" b="1" i="1" dirty="0" err="1"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operativ</a:t>
            </a:r>
            <a:r>
              <a:rPr lang="vi-VN"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a:t>
            </a:r>
            <a:endParaRPr lang="ro-RO" altLang="en-US" sz="2400" b="1" i="1" dirty="0" smtClean="0">
              <a:solidFill>
                <a:schemeClr val="tx1"/>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8" name="Content Placeholder 2"/>
          <p:cNvSpPr>
            <a:spLocks noGrp="1"/>
          </p:cNvSpPr>
          <p:nvPr>
            <p:ph idx="1"/>
          </p:nvPr>
        </p:nvSpPr>
        <p:spPr>
          <a:xfrm>
            <a:off x="377825" y="1296518"/>
            <a:ext cx="11025438" cy="1133391"/>
          </a:xfrm>
        </p:spPr>
        <p:txBody>
          <a:bodyPr>
            <a:noAutofit/>
          </a:bodyPr>
          <a:lstStyle/>
          <a:p>
            <a:pPr marL="0" indent="0" algn="just">
              <a:buFont typeface="Wingdings 2" pitchFamily="18" charset="2"/>
              <a:buNone/>
            </a:pPr>
            <a:endPar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0" indent="0" algn="just">
              <a:buFont typeface="Wingdings" pitchFamily="2" charset="2"/>
              <a:buChar char="ü"/>
            </a:pPr>
            <a:r>
              <a:rPr lang="ro-RO" altLang="en-US" sz="18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a:t>
            </a:r>
            <a:r>
              <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-au achizitionat </a:t>
            </a:r>
            <a:r>
              <a:rPr lang="ro-RO" altLang="en-US" sz="18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camere video portabile pentru toate posturile de supraveghere</a:t>
            </a:r>
            <a:r>
              <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ro-RO" altLang="en-US" sz="18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 vederea sporirii reacţiei prompte la acţiunile ostile ale </a:t>
            </a:r>
            <a:r>
              <a:rPr lang="ro-RO" altLang="en-US" sz="1800"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deţinuţilor</a:t>
            </a:r>
            <a:r>
              <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marL="0" indent="0" algn="just">
              <a:buFont typeface="Wingdings" pitchFamily="2" charset="2"/>
              <a:buChar char="ü"/>
            </a:pPr>
            <a:r>
              <a:rPr lang="ro-RO" altLang="en-US" sz="1800"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toate posturile au fost dotate cu </a:t>
            </a:r>
            <a:r>
              <a:rPr lang="ro-RO" altLang="en-US" sz="18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sisteme de alertare individuală</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1549" y="3016443"/>
            <a:ext cx="2526631" cy="3368841"/>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59126">
            <a:off x="2322902" y="3500480"/>
            <a:ext cx="3805989" cy="2854492"/>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3" name="Slide Number Placeholder 2"/>
          <p:cNvSpPr>
            <a:spLocks noGrp="1"/>
          </p:cNvSpPr>
          <p:nvPr>
            <p:ph type="sldNum" sz="quarter" idx="12"/>
          </p:nvPr>
        </p:nvSpPr>
        <p:spPr/>
        <p:txBody>
          <a:bodyPr/>
          <a:lstStyle/>
          <a:p>
            <a:fld id="{B2DE8CB3-EDA8-4B07-B4EA-AA2642876B92}" type="slidenum">
              <a:rPr lang="en-US" smtClean="0"/>
              <a:t>34</a:t>
            </a:fld>
            <a:endParaRPr lang="en-US"/>
          </a:p>
        </p:txBody>
      </p:sp>
      <p:pic>
        <p:nvPicPr>
          <p:cNvPr id="6146" name="Picture 2" descr="E:\Prezentari unitati\ARAD\Sala preg GI Arad.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346342">
            <a:off x="8308060" y="3143837"/>
            <a:ext cx="4152065" cy="3114049"/>
          </a:xfrm>
          <a:prstGeom prst="rect">
            <a:avLst/>
          </a:prstGeom>
          <a:no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1974">
            <a:off x="5130583" y="3484200"/>
            <a:ext cx="4258686" cy="2839124"/>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extLst>
      <p:ext uri="{BB962C8B-B14F-4D97-AF65-F5344CB8AC3E}">
        <p14:creationId xmlns:p14="http://schemas.microsoft.com/office/powerpoint/2010/main" val="15414214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1250"/>
                                        <p:tgtEl>
                                          <p:spTgt spid="7"/>
                                        </p:tgtEl>
                                      </p:cBhvr>
                                    </p:animEffect>
                                  </p:childTnLst>
                                </p:cTn>
                              </p:par>
                            </p:childTnLst>
                          </p:cTn>
                        </p:par>
                        <p:par>
                          <p:cTn id="8" fill="hold">
                            <p:stCondLst>
                              <p:cond delay="1250"/>
                            </p:stCondLst>
                            <p:childTnLst>
                              <p:par>
                                <p:cTn id="9" presetID="42" presetClass="entr" presetSubtype="0" fill="hold" grpId="0"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2000"/>
                                        <p:tgtEl>
                                          <p:spTgt spid="8">
                                            <p:txEl>
                                              <p:pRg st="1" end="1"/>
                                            </p:txEl>
                                          </p:spTgt>
                                        </p:tgtEl>
                                      </p:cBhvr>
                                    </p:animEffect>
                                    <p:anim calcmode="lin" valueType="num">
                                      <p:cBhvr>
                                        <p:cTn id="12" dur="2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3" dur="2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14" fill="hold">
                            <p:stCondLst>
                              <p:cond delay="3250"/>
                            </p:stCondLst>
                            <p:childTnLst>
                              <p:par>
                                <p:cTn id="15" presetID="42" presetClass="entr" presetSubtype="0" fill="hold" grpId="0" nodeType="after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2000"/>
                                        <p:tgtEl>
                                          <p:spTgt spid="8">
                                            <p:txEl>
                                              <p:pRg st="2" end="2"/>
                                            </p:txEl>
                                          </p:spTgt>
                                        </p:tgtEl>
                                      </p:cBhvr>
                                    </p:animEffect>
                                    <p:anim calcmode="lin" valueType="num">
                                      <p:cBhvr>
                                        <p:cTn id="18" dur="2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2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5250"/>
                            </p:stCondLst>
                            <p:childTnLst>
                              <p:par>
                                <p:cTn id="21" presetID="42"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625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7250"/>
                            </p:stCondLst>
                            <p:childTnLst>
                              <p:par>
                                <p:cTn id="33" presetID="42"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8250"/>
                            </p:stCondLst>
                            <p:childTnLst>
                              <p:par>
                                <p:cTn id="39" presetID="42" presetClass="entr" presetSubtype="0" fill="hold" nodeType="afterEffect">
                                  <p:stCondLst>
                                    <p:cond delay="0"/>
                                  </p:stCondLst>
                                  <p:childTnLst>
                                    <p:set>
                                      <p:cBhvr>
                                        <p:cTn id="40" dur="1" fill="hold">
                                          <p:stCondLst>
                                            <p:cond delay="0"/>
                                          </p:stCondLst>
                                        </p:cTn>
                                        <p:tgtEl>
                                          <p:spTgt spid="6146"/>
                                        </p:tgtEl>
                                        <p:attrNameLst>
                                          <p:attrName>style.visibility</p:attrName>
                                        </p:attrNameLst>
                                      </p:cBhvr>
                                      <p:to>
                                        <p:strVal val="visible"/>
                                      </p:to>
                                    </p:set>
                                    <p:animEffect transition="in" filter="fade">
                                      <p:cBhvr>
                                        <p:cTn id="41" dur="1000"/>
                                        <p:tgtEl>
                                          <p:spTgt spid="6146"/>
                                        </p:tgtEl>
                                      </p:cBhvr>
                                    </p:animEffect>
                                    <p:anim calcmode="lin" valueType="num">
                                      <p:cBhvr>
                                        <p:cTn id="42" dur="1000" fill="hold"/>
                                        <p:tgtEl>
                                          <p:spTgt spid="6146"/>
                                        </p:tgtEl>
                                        <p:attrNameLst>
                                          <p:attrName>ppt_x</p:attrName>
                                        </p:attrNameLst>
                                      </p:cBhvr>
                                      <p:tavLst>
                                        <p:tav tm="0">
                                          <p:val>
                                            <p:strVal val="#ppt_x"/>
                                          </p:val>
                                        </p:tav>
                                        <p:tav tm="100000">
                                          <p:val>
                                            <p:strVal val="#ppt_x"/>
                                          </p:val>
                                        </p:tav>
                                      </p:tavLst>
                                    </p:anim>
                                    <p:anim calcmode="lin" valueType="num">
                                      <p:cBhvr>
                                        <p:cTn id="43" dur="1000" fill="hold"/>
                                        <p:tgtEl>
                                          <p:spTgt spid="6146"/>
                                        </p:tgtEl>
                                        <p:attrNameLst>
                                          <p:attrName>ppt_y</p:attrName>
                                        </p:attrNameLst>
                                      </p:cBhvr>
                                      <p:tavLst>
                                        <p:tav tm="0">
                                          <p:val>
                                            <p:strVal val="#ppt_y+.1"/>
                                          </p:val>
                                        </p:tav>
                                        <p:tav tm="100000">
                                          <p:val>
                                            <p:strVal val="#ppt_y"/>
                                          </p:val>
                                        </p:tav>
                                      </p:tavLst>
                                    </p:anim>
                                  </p:childTnLst>
                                </p:cTn>
                              </p:par>
                            </p:childTnLst>
                          </p:cTn>
                        </p:par>
                        <p:par>
                          <p:cTn id="44" fill="hold">
                            <p:stCondLst>
                              <p:cond delay="9250"/>
                            </p:stCondLst>
                            <p:childTnLst>
                              <p:par>
                                <p:cTn id="45" presetID="6" presetClass="emph" presetSubtype="0" fill="hold" nodeType="afterEffect">
                                  <p:stCondLst>
                                    <p:cond delay="0"/>
                                  </p:stCondLst>
                                  <p:childTnLst>
                                    <p:animScale>
                                      <p:cBhvr>
                                        <p:cTn id="46" dur="2000" fill="hold"/>
                                        <p:tgtEl>
                                          <p:spTgt spid="11"/>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48917" y="250550"/>
            <a:ext cx="11562346" cy="3600986"/>
          </a:xfrm>
          <a:prstGeom prst="rect">
            <a:avLst/>
          </a:prstGeom>
        </p:spPr>
        <p:txBody>
          <a:bodyPr wrap="square">
            <a:spAutoFit/>
          </a:bodyPr>
          <a:lstStyle/>
          <a:p>
            <a:pPr algn="ctr">
              <a:spcAft>
                <a:spcPts val="0"/>
              </a:spcAft>
            </a:pPr>
            <a:r>
              <a:rPr lang="ro-RO" sz="2400" b="1" i="1" dirty="0" err="1"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Îmbunătăţirea</a:t>
            </a:r>
            <a:r>
              <a:rPr lang="ro-RO" sz="2400" b="1" i="1" dirty="0"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 </a:t>
            </a:r>
            <a:r>
              <a:rPr lang="ro-RO" sz="2400" b="1" i="1" dirty="0" err="1">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condiţiilor</a:t>
            </a:r>
            <a:r>
              <a:rPr lang="ro-RO" sz="2400" b="1" i="1" dirty="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 de </a:t>
            </a:r>
            <a:r>
              <a:rPr lang="ro-RO" sz="2400" b="1" i="1" dirty="0" err="1"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rPr>
              <a:t>detenţie</a:t>
            </a:r>
            <a:endParaRPr lang="ro-RO" sz="2400" b="1" i="1" dirty="0" smtClean="0">
              <a:effectLst>
                <a:outerShdw blurRad="38100" dist="38100" dir="2700000" algn="tl">
                  <a:srgbClr val="000000">
                    <a:alpha val="43137"/>
                  </a:srgbClr>
                </a:outerShdw>
              </a:effectLst>
              <a:ea typeface="Times New Roman" panose="02020603050405020304" pitchFamily="18" charset="0"/>
              <a:cs typeface="Arial" panose="020B0604020202020204" pitchFamily="34" charset="0"/>
            </a:endParaRPr>
          </a:p>
          <a:p>
            <a:pPr algn="just">
              <a:spcAft>
                <a:spcPts val="0"/>
              </a:spcAft>
            </a:pPr>
            <a:endParaRPr lang="en-US" sz="2400" i="1" dirty="0">
              <a:effectLst>
                <a:outerShdw blurRad="38100" dist="38100" dir="2700000" algn="tl">
                  <a:srgbClr val="000000">
                    <a:alpha val="43137"/>
                  </a:srgbClr>
                </a:outerShdw>
              </a:effectLst>
              <a:ea typeface="Times New Roman" panose="02020603050405020304" pitchFamily="18" charset="0"/>
              <a:cs typeface="Arial" panose="020B0604020202020204" pitchFamily="34" charset="0"/>
            </a:endParaRPr>
          </a:p>
          <a:p>
            <a:pPr algn="just">
              <a:spcAft>
                <a:spcPts val="0"/>
              </a:spcAft>
            </a:pP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vederea </a:t>
            </a:r>
            <a:r>
              <a:rPr lang="ro-RO" b="1"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îmbunătăţirii</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b="1"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condiţiilor</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ro-RO" b="1"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detenţie</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Penitenciarul Arad a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întreprins, în anul 2017,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următoarele </a:t>
            </a:r>
            <a:r>
              <a:rPr lang="ro-RO" b="1"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acţiuni</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r>
              <a:rPr lang="ro-RO" b="1" i="1" dirty="0">
                <a:effectLst>
                  <a:outerShdw blurRad="38100" dist="38100" dir="2700000" algn="tl">
                    <a:srgbClr val="000000">
                      <a:alpha val="43137"/>
                    </a:srgbClr>
                  </a:outerShdw>
                </a:effectLst>
                <a:highlight>
                  <a:srgbClr val="FFFF00"/>
                </a:highlight>
                <a:latin typeface="Arial" panose="020B0604020202020204" pitchFamily="34" charset="0"/>
                <a:ea typeface="Times New Roman" panose="02020603050405020304" pitchFamily="18" charset="0"/>
                <a:cs typeface="Arial" panose="020B0604020202020204" pitchFamily="34" charset="0"/>
              </a:rPr>
              <a:t> </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tabLst>
                <a:tab pos="371475" algn="l"/>
              </a:tabLst>
            </a:pPr>
            <a:r>
              <a:rPr lang="pl-P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Igienizarea a 103 </a:t>
            </a:r>
            <a:r>
              <a:rPr lang="pl-P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camere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aferente </a:t>
            </a:r>
            <a:r>
              <a:rPr lang="pl-P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tronsoanelor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 de</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ținere</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tabLst>
                <a:tab pos="371475" algn="l"/>
              </a:tabLst>
            </a:pP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nlocuirea covoarelor altro cu gresie și faianță;</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tabLst>
                <a:tab pos="371475"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I</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gienizarea</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du</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ș</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urilor</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a:p>
            <a:pPr marL="285750" indent="-285750" algn="just">
              <a:spcAft>
                <a:spcPts val="0"/>
              </a:spcAft>
              <a:buFontTx/>
              <a:buChar char="-"/>
              <a:tabLst>
                <a:tab pos="371475"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a:t>
            </a:r>
            <a:r>
              <a:rPr lang="ro-RO" i="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gienizarea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parțială a băilor (înlocuire placaje, corpuri sanitare, reparații la pereți, zugrăveli) – Secția bărbați</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285750" indent="-285750" algn="just">
              <a:spcAft>
                <a:spcPts val="0"/>
              </a:spcAft>
              <a:buFontTx/>
              <a:buChar char="-"/>
              <a:tabLst>
                <a:tab pos="371475"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Introducerea sistemului de telefonie in toate camerele de deţinere;</a:t>
            </a:r>
          </a:p>
          <a:p>
            <a:pPr marL="285750" indent="-285750" algn="just">
              <a:spcAft>
                <a:spcPts val="0"/>
              </a:spcAft>
              <a:buFontTx/>
              <a:buChar char="-"/>
              <a:tabLst>
                <a:tab pos="371475"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Dotarea camerelor de la secţia exterioară cu figidere – Secţia bărbaţi;</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tabLst>
                <a:tab pos="371475" algn="l"/>
              </a:tabLst>
            </a:pPr>
            <a:r>
              <a:rPr lang="pl-P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pl-P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Înlocuirea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ferestrelor din lemn cu PVC, club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socio- educativ.</a:t>
            </a: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488297">
            <a:off x="9396889" y="3932863"/>
            <a:ext cx="1868453" cy="2569348"/>
          </a:xfrm>
          <a:prstGeom prst="rect">
            <a:avLst/>
          </a:prstGeom>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sp>
        <p:nvSpPr>
          <p:cNvPr id="8" name="Rectangle 7"/>
          <p:cNvSpPr/>
          <p:nvPr/>
        </p:nvSpPr>
        <p:spPr>
          <a:xfrm>
            <a:off x="348917" y="4128535"/>
            <a:ext cx="8121315" cy="2492990"/>
          </a:xfrm>
          <a:prstGeom prst="rect">
            <a:avLst/>
          </a:prstGeom>
        </p:spPr>
        <p:txBody>
          <a:bodyPr wrap="square">
            <a:spAutoFit/>
          </a:bodyPr>
          <a:lstStyle/>
          <a:p>
            <a:pPr algn="just">
              <a:spcAft>
                <a:spcPts val="0"/>
              </a:spcAft>
            </a:pPr>
            <a:r>
              <a:rPr lang="en-AU" sz="2400" b="1" i="1" dirty="0" err="1">
                <a:effectLst>
                  <a:outerShdw blurRad="38100" dist="38100" dir="2700000" algn="tl">
                    <a:srgbClr val="000000">
                      <a:alpha val="43137"/>
                    </a:srgbClr>
                  </a:outerShdw>
                </a:effectLst>
                <a:ea typeface="Times New Roman" panose="02020603050405020304" pitchFamily="18" charset="0"/>
              </a:rPr>
              <a:t>Alte</a:t>
            </a:r>
            <a:r>
              <a:rPr lang="en-AU" sz="2400" b="1" i="1" dirty="0">
                <a:effectLst>
                  <a:outerShdw blurRad="38100" dist="38100" dir="2700000" algn="tl">
                    <a:srgbClr val="000000">
                      <a:alpha val="43137"/>
                    </a:srgbClr>
                  </a:outerShdw>
                </a:effectLst>
                <a:ea typeface="Times New Roman" panose="02020603050405020304" pitchFamily="18" charset="0"/>
              </a:rPr>
              <a:t> </a:t>
            </a:r>
            <a:r>
              <a:rPr lang="en-AU" sz="2400" b="1" i="1" dirty="0" err="1">
                <a:effectLst>
                  <a:outerShdw blurRad="38100" dist="38100" dir="2700000" algn="tl">
                    <a:srgbClr val="000000">
                      <a:alpha val="43137"/>
                    </a:srgbClr>
                  </a:outerShdw>
                </a:effectLst>
                <a:ea typeface="Times New Roman" panose="02020603050405020304" pitchFamily="18" charset="0"/>
              </a:rPr>
              <a:t>repara</a:t>
            </a:r>
            <a:r>
              <a:rPr lang="ro-RO" sz="2400" b="1" i="1" dirty="0" smtClean="0">
                <a:effectLst>
                  <a:outerShdw blurRad="38100" dist="38100" dir="2700000" algn="tl">
                    <a:srgbClr val="000000">
                      <a:alpha val="43137"/>
                    </a:srgbClr>
                  </a:outerShdw>
                </a:effectLst>
                <a:ea typeface="Times New Roman" panose="02020603050405020304" pitchFamily="18" charset="0"/>
              </a:rPr>
              <a:t>ții:</a:t>
            </a:r>
          </a:p>
          <a:p>
            <a:pPr algn="just">
              <a:spcAft>
                <a:spcPts val="0"/>
              </a:spcAft>
            </a:pPr>
            <a:endParaRPr lang="ro-RO" sz="2400" b="1" i="1" dirty="0" smtClean="0">
              <a:effectLst>
                <a:outerShdw blurRad="38100" dist="38100" dir="2700000" algn="tl">
                  <a:srgbClr val="000000">
                    <a:alpha val="43137"/>
                  </a:srgbClr>
                </a:outerShdw>
              </a:effectLst>
              <a:ea typeface="Times New Roman" panose="02020603050405020304" pitchFamily="18" charset="0"/>
            </a:endParaRPr>
          </a:p>
          <a:p>
            <a:pPr marL="285750" indent="-285750" algn="just">
              <a:spcAft>
                <a:spcPts val="0"/>
              </a:spcAft>
              <a:buFont typeface="Wingdings" panose="05000000000000000000" pitchFamily="2" charset="2"/>
              <a:buChar char="ü"/>
            </a:pP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efectuat</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lucrările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întreţinere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curente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mobilier</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distrus</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deţinuţi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geamuri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înlocuit</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sticlă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aplicare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soluţii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antimucegai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întreţinere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spaţii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verzi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curăţenie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spaţii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interioare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etc</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vederea</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asigurării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permanente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funcţionalităţii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condiţiilor</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cazare</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a:t>
            </a:r>
            <a:r>
              <a:rPr lang="en-US"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deţinuţilor</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en-US"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precum</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vederea</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păstrării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stare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bună</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clădirilor</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patrimoniului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unităţii</a:t>
            </a:r>
            <a:r>
              <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p>
        </p:txBody>
      </p:sp>
      <p:sp>
        <p:nvSpPr>
          <p:cNvPr id="3" name="Slide Number Placeholder 2"/>
          <p:cNvSpPr>
            <a:spLocks noGrp="1"/>
          </p:cNvSpPr>
          <p:nvPr>
            <p:ph type="sldNum" sz="quarter" idx="12"/>
          </p:nvPr>
        </p:nvSpPr>
        <p:spPr/>
        <p:txBody>
          <a:bodyPr/>
          <a:lstStyle/>
          <a:p>
            <a:fld id="{B2DE8CB3-EDA8-4B07-B4EA-AA2642876B92}" type="slidenum">
              <a:rPr lang="en-US" smtClean="0"/>
              <a:t>35</a:t>
            </a:fld>
            <a:endParaRPr lang="en-US"/>
          </a:p>
        </p:txBody>
      </p:sp>
    </p:spTree>
    <p:extLst>
      <p:ext uri="{BB962C8B-B14F-4D97-AF65-F5344CB8AC3E}">
        <p14:creationId xmlns:p14="http://schemas.microsoft.com/office/powerpoint/2010/main" val="1201292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par>
                                <p:cTn id="8" presetID="8" presetClass="emph" presetSubtype="0" fill="hold" nodeType="withEffect">
                                  <p:stCondLst>
                                    <p:cond delay="0"/>
                                  </p:stCondLst>
                                  <p:childTnLst>
                                    <p:animRot by="21600000">
                                      <p:cBhvr>
                                        <p:cTn id="9" dur="3750" fill="hold"/>
                                        <p:tgtEl>
                                          <p:spTgt spid="9"/>
                                        </p:tgtEl>
                                        <p:attrNameLst>
                                          <p:attrName>r</p:attrName>
                                        </p:attrNameLst>
                                      </p:cBhvr>
                                    </p:animRot>
                                  </p:childTnLst>
                                </p:cTn>
                              </p:par>
                            </p:childTnLst>
                          </p:cTn>
                        </p:par>
                        <p:par>
                          <p:cTn id="10" fill="hold">
                            <p:stCondLst>
                              <p:cond delay="3750"/>
                            </p:stCondLst>
                            <p:childTnLst>
                              <p:par>
                                <p:cTn id="11" presetID="16" presetClass="entr" presetSubtype="21" fill="hold" grpId="0" nodeType="afterEffect">
                                  <p:stCondLst>
                                    <p:cond delay="375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2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1118937" y="698141"/>
            <a:ext cx="4897751"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Îmbunătățirea condițiilor de detenție</a:t>
            </a:r>
          </a:p>
        </p:txBody>
      </p:sp>
      <p:sp>
        <p:nvSpPr>
          <p:cNvPr id="8" name="TextBox 7"/>
          <p:cNvSpPr txBox="1"/>
          <p:nvPr/>
        </p:nvSpPr>
        <p:spPr>
          <a:xfrm>
            <a:off x="775948" y="1862157"/>
            <a:ext cx="1967718" cy="461665"/>
          </a:xfrm>
          <a:prstGeom prst="rect">
            <a:avLst/>
          </a:prstGeom>
          <a:noFill/>
        </p:spPr>
        <p:txBody>
          <a:bodyPr wrap="none" rtlCol="0">
            <a:spAutoFit/>
          </a:bodyPr>
          <a:lstStyle/>
          <a:p>
            <a:r>
              <a:rPr lang="ro-RO" sz="2400" b="1" i="1" dirty="0" smtClean="0">
                <a:effectLst>
                  <a:outerShdw blurRad="38100" dist="38100" dir="2700000" algn="tl">
                    <a:srgbClr val="000000">
                      <a:alpha val="43137"/>
                    </a:srgbClr>
                  </a:outerShdw>
                </a:effectLst>
              </a:rPr>
              <a:t>Alte reparații:</a:t>
            </a:r>
            <a:endParaRPr lang="en-US" sz="2400" b="1" i="1" dirty="0">
              <a:effectLst>
                <a:outerShdw blurRad="38100" dist="38100" dir="2700000" algn="tl">
                  <a:srgbClr val="000000">
                    <a:alpha val="43137"/>
                  </a:srgbClr>
                </a:outerShdw>
              </a:effectLst>
            </a:endParaRPr>
          </a:p>
        </p:txBody>
      </p:sp>
      <p:sp>
        <p:nvSpPr>
          <p:cNvPr id="9" name="Rectangle 8"/>
          <p:cNvSpPr/>
          <p:nvPr/>
        </p:nvSpPr>
        <p:spPr>
          <a:xfrm>
            <a:off x="284410" y="2856973"/>
            <a:ext cx="6885704" cy="2000548"/>
          </a:xfrm>
          <a:prstGeom prst="rect">
            <a:avLst/>
          </a:prstGeom>
        </p:spPr>
        <p:txBody>
          <a:bodyPr wrap="square">
            <a:spAutoFit/>
          </a:bodyPr>
          <a:lstStyle/>
          <a:p>
            <a:pPr marL="285750" indent="-285750" algn="just">
              <a:spcAft>
                <a:spcPts val="0"/>
              </a:spcAft>
              <a:buFont typeface="Wingdings" panose="05000000000000000000" pitchFamily="2" charset="2"/>
              <a:buChar char="ü"/>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 efectuat lucrări de înlocuire a hidroizolației la acoperișurile de tip terasă necirculabilă din sectorul deținere, vopsitorii la elementele metalice aferente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împrejmuirii prefabricate;</a:t>
            </a:r>
          </a:p>
          <a:p>
            <a:pPr marL="285750" indent="-285750" algn="just">
              <a:spcAft>
                <a:spcPts val="0"/>
              </a:spcAft>
              <a:buFont typeface="Wingdings" panose="05000000000000000000" pitchFamily="2" charset="2"/>
              <a:buChar char="ü"/>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efectuat lucrări de înlocuire a jgheaburilor,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reparații,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vopsitorii la nivelul paziei, lucarnelor din cadrul Secției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exterioare</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0"/>
              </a:spcAft>
            </a:pP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300709">
            <a:off x="7369210" y="2178527"/>
            <a:ext cx="3518950" cy="2786211"/>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3" name="Slide Number Placeholder 2"/>
          <p:cNvSpPr>
            <a:spLocks noGrp="1"/>
          </p:cNvSpPr>
          <p:nvPr>
            <p:ph type="sldNum" sz="quarter" idx="12"/>
          </p:nvPr>
        </p:nvSpPr>
        <p:spPr/>
        <p:txBody>
          <a:bodyPr/>
          <a:lstStyle/>
          <a:p>
            <a:fld id="{B2DE8CB3-EDA8-4B07-B4EA-AA2642876B92}" type="slidenum">
              <a:rPr lang="en-US" smtClean="0"/>
              <a:t>36</a:t>
            </a:fld>
            <a:endParaRPr lang="en-US"/>
          </a:p>
        </p:txBody>
      </p:sp>
    </p:spTree>
    <p:extLst>
      <p:ext uri="{BB962C8B-B14F-4D97-AF65-F5344CB8AC3E}">
        <p14:creationId xmlns:p14="http://schemas.microsoft.com/office/powerpoint/2010/main" val="3736322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1500"/>
                                        <p:tgtEl>
                                          <p:spTgt spid="7"/>
                                        </p:tgtEl>
                                      </p:cBhvr>
                                    </p:animEffect>
                                  </p:childTnLst>
                                </p:cTn>
                              </p:par>
                            </p:childTnLst>
                          </p:cTn>
                        </p:par>
                        <p:par>
                          <p:cTn id="8" fill="hold">
                            <p:stCondLst>
                              <p:cond delay="150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750"/>
                                        <p:tgtEl>
                                          <p:spTgt spid="9"/>
                                        </p:tgtEl>
                                      </p:cBhvr>
                                    </p:animEffect>
                                  </p:childTnLst>
                                </p:cTn>
                              </p:par>
                              <p:par>
                                <p:cTn id="18" presetID="45"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3750"/>
                                        <p:tgtEl>
                                          <p:spTgt spid="10"/>
                                        </p:tgtEl>
                                      </p:cBhvr>
                                    </p:animEffect>
                                    <p:anim calcmode="lin" valueType="num">
                                      <p:cBhvr>
                                        <p:cTn id="21" dur="3750" fill="hold"/>
                                        <p:tgtEl>
                                          <p:spTgt spid="10"/>
                                        </p:tgtEl>
                                        <p:attrNameLst>
                                          <p:attrName>ppt_w</p:attrName>
                                        </p:attrNameLst>
                                      </p:cBhvr>
                                      <p:tavLst>
                                        <p:tav tm="0" fmla="#ppt_w*sin(2.5*pi*$)">
                                          <p:val>
                                            <p:fltVal val="0"/>
                                          </p:val>
                                        </p:tav>
                                        <p:tav tm="100000">
                                          <p:val>
                                            <p:fltVal val="1"/>
                                          </p:val>
                                        </p:tav>
                                      </p:tavLst>
                                    </p:anim>
                                    <p:anim calcmode="lin" valueType="num">
                                      <p:cBhvr>
                                        <p:cTn id="22" dur="3750" fill="hold"/>
                                        <p:tgtEl>
                                          <p:spTgt spid="10"/>
                                        </p:tgtEl>
                                        <p:attrNameLst>
                                          <p:attrName>ppt_h</p:attrName>
                                        </p:attrNameLst>
                                      </p:cBhvr>
                                      <p:tavLst>
                                        <p:tav tm="0">
                                          <p:val>
                                            <p:strVal val="#ppt_h"/>
                                          </p:val>
                                        </p:tav>
                                        <p:tav tm="100000">
                                          <p:val>
                                            <p:strVal val="#ppt_h"/>
                                          </p:val>
                                        </p:tav>
                                      </p:tavLst>
                                    </p:anim>
                                  </p:childTnLst>
                                </p:cTn>
                              </p:par>
                            </p:childTnLst>
                          </p:cTn>
                        </p:par>
                        <p:par>
                          <p:cTn id="23" fill="hold">
                            <p:stCondLst>
                              <p:cond delay="6250"/>
                            </p:stCondLst>
                            <p:childTnLst>
                              <p:par>
                                <p:cTn id="24" presetID="2" presetClass="exit" presetSubtype="4" fill="hold" nodeType="afterEffect">
                                  <p:stCondLst>
                                    <p:cond delay="0"/>
                                  </p:stCondLst>
                                  <p:childTnLst>
                                    <p:anim calcmode="lin" valueType="num">
                                      <p:cBhvr additive="base">
                                        <p:cTn id="25" dur="2250"/>
                                        <p:tgtEl>
                                          <p:spTgt spid="10"/>
                                        </p:tgtEl>
                                        <p:attrNameLst>
                                          <p:attrName>ppt_x</p:attrName>
                                        </p:attrNameLst>
                                      </p:cBhvr>
                                      <p:tavLst>
                                        <p:tav tm="0">
                                          <p:val>
                                            <p:strVal val="ppt_x"/>
                                          </p:val>
                                        </p:tav>
                                        <p:tav tm="100000">
                                          <p:val>
                                            <p:strVal val="ppt_x"/>
                                          </p:val>
                                        </p:tav>
                                      </p:tavLst>
                                    </p:anim>
                                    <p:anim calcmode="lin" valueType="num">
                                      <p:cBhvr additive="base">
                                        <p:cTn id="26" dur="2250"/>
                                        <p:tgtEl>
                                          <p:spTgt spid="10"/>
                                        </p:tgtEl>
                                        <p:attrNameLst>
                                          <p:attrName>ppt_y</p:attrName>
                                        </p:attrNameLst>
                                      </p:cBhvr>
                                      <p:tavLst>
                                        <p:tav tm="0">
                                          <p:val>
                                            <p:strVal val="ppt_y"/>
                                          </p:val>
                                        </p:tav>
                                        <p:tav tm="100000">
                                          <p:val>
                                            <p:strVal val="1+ppt_h/2"/>
                                          </p:val>
                                        </p:tav>
                                      </p:tavLst>
                                    </p:anim>
                                    <p:set>
                                      <p:cBhvr>
                                        <p:cTn id="27" dur="1" fill="hold">
                                          <p:stCondLst>
                                            <p:cond delay="224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756528" y="392850"/>
            <a:ext cx="6678943" cy="461665"/>
          </a:xfrm>
          <a:prstGeom prst="rect">
            <a:avLst/>
          </a:prstGeom>
        </p:spPr>
        <p:txBody>
          <a:bodyPr wrap="none">
            <a:spAutoFit/>
          </a:bodyPr>
          <a:lstStyle/>
          <a:p>
            <a:pPr algn="ctr"/>
            <a:r>
              <a:rPr lang="ro-RO" altLang="ro-RO" sz="2400" i="1" dirty="0">
                <a:solidFill>
                  <a:schemeClr val="bg2"/>
                </a:solidFill>
                <a:effectLst>
                  <a:outerShdw blurRad="38100" dist="38100" dir="2700000" algn="tl">
                    <a:srgbClr val="000000">
                      <a:alpha val="43137"/>
                    </a:srgbClr>
                  </a:outerShdw>
                </a:effectLst>
                <a:latin typeface="Calibri" pitchFamily="34" charset="0"/>
              </a:rPr>
              <a:t>Execuție bugetară - analiză comparativă 2016 -2017</a:t>
            </a:r>
            <a:endParaRPr lang="en-US" altLang="ro-RO" sz="2000" i="1" dirty="0">
              <a:solidFill>
                <a:schemeClr val="bg2"/>
              </a:solidFill>
              <a:effectLst>
                <a:outerShdw blurRad="38100" dist="38100" dir="2700000" algn="tl">
                  <a:srgbClr val="000000">
                    <a:alpha val="43137"/>
                  </a:srgbClr>
                </a:outerShdw>
              </a:effectLst>
              <a:latin typeface="Calibri"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018015154"/>
              </p:ext>
            </p:extLst>
          </p:nvPr>
        </p:nvGraphicFramePr>
        <p:xfrm>
          <a:off x="950495" y="1106904"/>
          <a:ext cx="10407316" cy="4670000"/>
        </p:xfrm>
        <a:graphic>
          <a:graphicData uri="http://schemas.openxmlformats.org/drawingml/2006/table">
            <a:tbl>
              <a:tblPr/>
              <a:tblGrid>
                <a:gridCol w="2648693">
                  <a:extLst>
                    <a:ext uri="{9D8B030D-6E8A-4147-A177-3AD203B41FA5}">
                      <a16:colId xmlns:a16="http://schemas.microsoft.com/office/drawing/2014/main" xmlns="" val="20000"/>
                    </a:ext>
                  </a:extLst>
                </a:gridCol>
                <a:gridCol w="1704122">
                  <a:extLst>
                    <a:ext uri="{9D8B030D-6E8A-4147-A177-3AD203B41FA5}">
                      <a16:colId xmlns:a16="http://schemas.microsoft.com/office/drawing/2014/main" xmlns="" val="20001"/>
                    </a:ext>
                  </a:extLst>
                </a:gridCol>
                <a:gridCol w="1704122">
                  <a:extLst>
                    <a:ext uri="{9D8B030D-6E8A-4147-A177-3AD203B41FA5}">
                      <a16:colId xmlns:a16="http://schemas.microsoft.com/office/drawing/2014/main" xmlns="" val="20002"/>
                    </a:ext>
                  </a:extLst>
                </a:gridCol>
                <a:gridCol w="1706557">
                  <a:extLst>
                    <a:ext uri="{9D8B030D-6E8A-4147-A177-3AD203B41FA5}">
                      <a16:colId xmlns:a16="http://schemas.microsoft.com/office/drawing/2014/main" xmlns="" val="20003"/>
                    </a:ext>
                  </a:extLst>
                </a:gridCol>
                <a:gridCol w="1380337">
                  <a:extLst>
                    <a:ext uri="{9D8B030D-6E8A-4147-A177-3AD203B41FA5}">
                      <a16:colId xmlns:a16="http://schemas.microsoft.com/office/drawing/2014/main" xmlns="" val="20004"/>
                    </a:ext>
                  </a:extLst>
                </a:gridCol>
                <a:gridCol w="1263485">
                  <a:extLst>
                    <a:ext uri="{9D8B030D-6E8A-4147-A177-3AD203B41FA5}">
                      <a16:colId xmlns:a16="http://schemas.microsoft.com/office/drawing/2014/main" xmlns="" val="20005"/>
                    </a:ext>
                  </a:extLst>
                </a:gridCol>
              </a:tblGrid>
              <a:tr h="1253927">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smtClean="0">
                          <a:ln>
                            <a:noFill/>
                          </a:ln>
                          <a:solidFill>
                            <a:srgbClr val="FFFFFF"/>
                          </a:solidFill>
                          <a:effectLst/>
                          <a:latin typeface="Constantia" pitchFamily="18" charset="0"/>
                        </a:rPr>
                        <a:t>VENITURI</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Buget</a:t>
                      </a:r>
                      <a:r>
                        <a:rPr kumimoji="0" lang="en-US" altLang="en-US" sz="1100" b="1" i="0" u="none" strike="noStrike" cap="none" normalizeH="0" baseline="0" dirty="0" smtClean="0">
                          <a:ln>
                            <a:noFill/>
                          </a:ln>
                          <a:solidFill>
                            <a:srgbClr val="FFFFFF"/>
                          </a:solidFill>
                          <a:effectLst/>
                          <a:latin typeface="Constantia" pitchFamily="18" charset="0"/>
                        </a:rPr>
                        <a:t> 2017</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Incasari</a:t>
                      </a:r>
                      <a:r>
                        <a:rPr kumimoji="0" lang="en-US" altLang="en-US" sz="1100" b="1" i="0" u="none" strike="noStrike" cap="none" normalizeH="0" baseline="0" dirty="0" smtClean="0">
                          <a:ln>
                            <a:noFill/>
                          </a:ln>
                          <a:solidFill>
                            <a:srgbClr val="FFFFFF"/>
                          </a:solidFill>
                          <a:effectLst/>
                          <a:latin typeface="Constantia" pitchFamily="18" charset="0"/>
                        </a:rPr>
                        <a:t> 2017</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Buget</a:t>
                      </a:r>
                      <a:r>
                        <a:rPr kumimoji="0" lang="en-US" altLang="en-US" sz="1100" b="1" i="0" u="none" strike="noStrike" cap="none" normalizeH="0" baseline="0" dirty="0" smtClean="0">
                          <a:ln>
                            <a:noFill/>
                          </a:ln>
                          <a:solidFill>
                            <a:srgbClr val="FFFFFF"/>
                          </a:solidFill>
                          <a:effectLst/>
                          <a:latin typeface="Constantia" pitchFamily="18" charset="0"/>
                        </a:rPr>
                        <a:t> 2016</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Incasari</a:t>
                      </a:r>
                      <a:r>
                        <a:rPr kumimoji="0" lang="en-US" altLang="en-US" sz="1100" b="1" i="0" u="none" strike="noStrike" cap="none" normalizeH="0" baseline="0" dirty="0" smtClean="0">
                          <a:ln>
                            <a:noFill/>
                          </a:ln>
                          <a:solidFill>
                            <a:srgbClr val="FFFFFF"/>
                          </a:solidFill>
                          <a:effectLst/>
                          <a:latin typeface="Constantia" pitchFamily="18" charset="0"/>
                        </a:rPr>
                        <a:t> 2016</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smtClean="0">
                          <a:ln>
                            <a:noFill/>
                          </a:ln>
                          <a:solidFill>
                            <a:srgbClr val="FFFFFF"/>
                          </a:solidFill>
                          <a:effectLst/>
                          <a:latin typeface="Constantia" pitchFamily="18" charset="0"/>
                        </a:rPr>
                        <a:t>% depasiri/ diminuări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0"/>
                  </a:ext>
                </a:extLst>
              </a:tr>
              <a:tr h="421882">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Venituri</a:t>
                      </a:r>
                      <a:r>
                        <a:rPr kumimoji="0" lang="en-US" altLang="en-US" sz="1100" b="1" i="0" u="none" strike="noStrike" cap="none" normalizeH="0" baseline="0" dirty="0" smtClean="0">
                          <a:ln>
                            <a:noFill/>
                          </a:ln>
                          <a:solidFill>
                            <a:srgbClr val="FFFFFF"/>
                          </a:solidFill>
                          <a:effectLst/>
                          <a:latin typeface="Constantia" pitchFamily="18" charset="0"/>
                        </a:rPr>
                        <a:t> total </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b="1">
                          <a:effectLst/>
                          <a:latin typeface="Arial"/>
                          <a:ea typeface="Times New Roman"/>
                        </a:rPr>
                        <a:t>42.502.698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42.201.069</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41.855.009</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41.518.318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ctr">
                        <a:lnSpc>
                          <a:spcPct val="115000"/>
                        </a:lnSpc>
                        <a:spcAft>
                          <a:spcPts val="0"/>
                        </a:spcAft>
                      </a:pPr>
                      <a:r>
                        <a:rPr lang="en-US" sz="1100" b="1">
                          <a:effectLst/>
                          <a:latin typeface="Arial"/>
                          <a:ea typeface="Times New Roman"/>
                        </a:rPr>
                        <a:t>+1,64%</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1"/>
                  </a:ext>
                </a:extLst>
              </a:tr>
              <a:tr h="826187">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Venituri</a:t>
                      </a:r>
                      <a:r>
                        <a:rPr kumimoji="0" lang="en-US" altLang="en-US" sz="1100" b="1" i="0" u="none" strike="noStrike" cap="none" normalizeH="0" baseline="0" dirty="0" smtClean="0">
                          <a:ln>
                            <a:noFill/>
                          </a:ln>
                          <a:solidFill>
                            <a:srgbClr val="FFFFFF"/>
                          </a:solidFill>
                          <a:effectLst/>
                          <a:latin typeface="Constantia" pitchFamily="18" charset="0"/>
                        </a:rPr>
                        <a:t> din </a:t>
                      </a:r>
                      <a:r>
                        <a:rPr kumimoji="0" lang="en-US" altLang="en-US" sz="1100" b="1" i="0" u="none" strike="noStrike" cap="none" normalizeH="0" baseline="0" dirty="0" err="1" smtClean="0">
                          <a:ln>
                            <a:noFill/>
                          </a:ln>
                          <a:solidFill>
                            <a:srgbClr val="FFFFFF"/>
                          </a:solidFill>
                          <a:effectLst/>
                          <a:latin typeface="Constantia" pitchFamily="18" charset="0"/>
                        </a:rPr>
                        <a:t>prestari</a:t>
                      </a:r>
                      <a:r>
                        <a:rPr kumimoji="0" lang="en-US" altLang="en-US" sz="1100" b="1" i="0" u="none" strike="noStrike" cap="none" normalizeH="0" baseline="0" dirty="0" smtClean="0">
                          <a:ln>
                            <a:noFill/>
                          </a:ln>
                          <a:solidFill>
                            <a:srgbClr val="FFFFFF"/>
                          </a:solidFill>
                          <a:effectLst/>
                          <a:latin typeface="Constantia" pitchFamily="18" charset="0"/>
                        </a:rPr>
                        <a:t> </a:t>
                      </a:r>
                      <a:r>
                        <a:rPr kumimoji="0" lang="en-US" altLang="en-US" sz="1100" b="1" i="0" u="none" strike="noStrike" cap="none" normalizeH="0" baseline="0" dirty="0" err="1" smtClean="0">
                          <a:ln>
                            <a:noFill/>
                          </a:ln>
                          <a:solidFill>
                            <a:srgbClr val="FFFFFF"/>
                          </a:solidFill>
                          <a:effectLst/>
                          <a:latin typeface="Constantia" pitchFamily="18" charset="0"/>
                        </a:rPr>
                        <a:t>servicii</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4.904.900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4.668.761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4.106.400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4.022.222</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dirty="0">
                          <a:effectLst/>
                          <a:latin typeface="Arial"/>
                          <a:ea typeface="Times New Roman"/>
                        </a:rPr>
                        <a:t>+16,07%</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2"/>
                  </a:ext>
                </a:extLst>
              </a:tr>
              <a:tr h="498053">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smtClean="0">
                          <a:ln>
                            <a:noFill/>
                          </a:ln>
                          <a:solidFill>
                            <a:srgbClr val="FFFFFF"/>
                          </a:solidFill>
                          <a:effectLst/>
                          <a:latin typeface="Constantia" pitchFamily="18" charset="0"/>
                        </a:rPr>
                        <a:t>venituri din chirii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213.000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212.183,68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221.000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220.091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-3,60%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3"/>
                  </a:ext>
                </a:extLst>
              </a:tr>
              <a:tr h="826187">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fr-FR" altLang="en-US" sz="1100" b="1" i="0" u="none" strike="noStrike" cap="none" normalizeH="0" baseline="0" smtClean="0">
                          <a:ln>
                            <a:noFill/>
                          </a:ln>
                          <a:solidFill>
                            <a:srgbClr val="FFFFFF"/>
                          </a:solidFill>
                          <a:effectLst/>
                          <a:latin typeface="Constantia" pitchFamily="18" charset="0"/>
                        </a:rPr>
                        <a:t>venituri din valorificari de bunuri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2.000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1.780,23</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1.751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200">
                          <a:effectLst/>
                          <a:latin typeface="Arial"/>
                          <a:ea typeface="Times New Roman"/>
                        </a:rPr>
                        <a:t> </a:t>
                      </a:r>
                      <a:endParaRPr lang="en-GB" sz="1200">
                        <a:effectLst/>
                        <a:latin typeface="Times New Roman"/>
                        <a:ea typeface="Times New Roman"/>
                      </a:endParaRPr>
                    </a:p>
                    <a:p>
                      <a:pPr algn="r">
                        <a:lnSpc>
                          <a:spcPct val="115000"/>
                        </a:lnSpc>
                        <a:spcAft>
                          <a:spcPts val="0"/>
                        </a:spcAft>
                      </a:pPr>
                      <a:r>
                        <a:rPr lang="en-US" sz="1100">
                          <a:effectLst/>
                          <a:latin typeface="Arial"/>
                          <a:ea typeface="Times New Roman"/>
                        </a:rPr>
                        <a:t>+1,66%</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4"/>
                  </a:ext>
                </a:extLst>
              </a:tr>
              <a:tr h="421882">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smtClean="0">
                          <a:ln>
                            <a:noFill/>
                          </a:ln>
                          <a:solidFill>
                            <a:srgbClr val="FFFFFF"/>
                          </a:solidFill>
                          <a:effectLst/>
                          <a:latin typeface="Constantia" pitchFamily="18" charset="0"/>
                        </a:rPr>
                        <a:t>Alte venituri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334.000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336.250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291,000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254.837</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+32 %</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5"/>
                  </a:ext>
                </a:extLst>
              </a:tr>
              <a:tr h="421882">
                <a:tc>
                  <a:txBody>
                    <a:bodyPr/>
                    <a:lstStyle/>
                    <a:p>
                      <a:pPr marL="0" marR="0" lvl="0" indent="0" algn="just"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smtClean="0">
                          <a:ln>
                            <a:noFill/>
                          </a:ln>
                          <a:solidFill>
                            <a:srgbClr val="FFFFFF"/>
                          </a:solidFill>
                          <a:effectLst/>
                          <a:latin typeface="Constantia" pitchFamily="18" charset="0"/>
                        </a:rPr>
                        <a:t>Subventii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37.048.798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dirty="0">
                          <a:effectLst/>
                          <a:latin typeface="Arial"/>
                          <a:ea typeface="Times New Roman"/>
                        </a:rPr>
                        <a:t>36.982.094</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37.234.609</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37.019.417</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dirty="0">
                          <a:effectLst/>
                          <a:latin typeface="Arial"/>
                          <a:ea typeface="Times New Roman"/>
                        </a:rPr>
                        <a:t>-0,10%</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6"/>
                  </a:ext>
                </a:extLst>
              </a:tr>
            </a:tbl>
          </a:graphicData>
        </a:graphic>
      </p:graphicFrame>
      <p:sp>
        <p:nvSpPr>
          <p:cNvPr id="3" name="Slide Number Placeholder 2"/>
          <p:cNvSpPr>
            <a:spLocks noGrp="1"/>
          </p:cNvSpPr>
          <p:nvPr>
            <p:ph type="sldNum" sz="quarter" idx="12"/>
          </p:nvPr>
        </p:nvSpPr>
        <p:spPr/>
        <p:txBody>
          <a:bodyPr/>
          <a:lstStyle/>
          <a:p>
            <a:fld id="{B2DE8CB3-EDA8-4B07-B4EA-AA2642876B92}" type="slidenum">
              <a:rPr lang="en-US" smtClean="0"/>
              <a:t>37</a:t>
            </a:fld>
            <a:endParaRPr lang="en-US"/>
          </a:p>
        </p:txBody>
      </p:sp>
    </p:spTree>
    <p:extLst>
      <p:ext uri="{BB962C8B-B14F-4D97-AF65-F5344CB8AC3E}">
        <p14:creationId xmlns:p14="http://schemas.microsoft.com/office/powerpoint/2010/main" val="92663812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1250"/>
                                        <p:tgtEl>
                                          <p:spTgt spid="7"/>
                                        </p:tgtEl>
                                      </p:cBhvr>
                                    </p:animEffect>
                                  </p:childTnLst>
                                </p:cTn>
                              </p:par>
                            </p:childTnLst>
                          </p:cTn>
                        </p:par>
                        <p:par>
                          <p:cTn id="8" fill="hold">
                            <p:stCondLst>
                              <p:cond delay="1250"/>
                            </p:stCondLst>
                            <p:childTnLst>
                              <p:par>
                                <p:cTn id="9" presetID="4"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in)">
                                      <p:cBhvr>
                                        <p:cTn id="11" dur="3500"/>
                                        <p:tgtEl>
                                          <p:spTgt spid="8"/>
                                        </p:tgtEl>
                                      </p:cBhvr>
                                    </p:animEffect>
                                  </p:childTnLst>
                                </p:cTn>
                              </p:par>
                            </p:childTnLst>
                          </p:cTn>
                        </p:par>
                        <p:par>
                          <p:cTn id="12" fill="hold">
                            <p:stCondLst>
                              <p:cond delay="4750"/>
                            </p:stCondLst>
                            <p:childTnLst>
                              <p:par>
                                <p:cTn id="13" presetID="31" presetClass="exit" presetSubtype="0" fill="hold" nodeType="afterEffect">
                                  <p:stCondLst>
                                    <p:cond delay="5000"/>
                                  </p:stCondLst>
                                  <p:childTnLst>
                                    <p:anim calcmode="lin" valueType="num">
                                      <p:cBhvr>
                                        <p:cTn id="14" dur="2000"/>
                                        <p:tgtEl>
                                          <p:spTgt spid="8"/>
                                        </p:tgtEl>
                                        <p:attrNameLst>
                                          <p:attrName>ppt_w</p:attrName>
                                        </p:attrNameLst>
                                      </p:cBhvr>
                                      <p:tavLst>
                                        <p:tav tm="0">
                                          <p:val>
                                            <p:strVal val="ppt_w"/>
                                          </p:val>
                                        </p:tav>
                                        <p:tav tm="100000">
                                          <p:val>
                                            <p:fltVal val="0"/>
                                          </p:val>
                                        </p:tav>
                                      </p:tavLst>
                                    </p:anim>
                                    <p:anim calcmode="lin" valueType="num">
                                      <p:cBhvr>
                                        <p:cTn id="15" dur="2000"/>
                                        <p:tgtEl>
                                          <p:spTgt spid="8"/>
                                        </p:tgtEl>
                                        <p:attrNameLst>
                                          <p:attrName>ppt_h</p:attrName>
                                        </p:attrNameLst>
                                      </p:cBhvr>
                                      <p:tavLst>
                                        <p:tav tm="0">
                                          <p:val>
                                            <p:strVal val="ppt_h"/>
                                          </p:val>
                                        </p:tav>
                                        <p:tav tm="100000">
                                          <p:val>
                                            <p:fltVal val="0"/>
                                          </p:val>
                                        </p:tav>
                                      </p:tavLst>
                                    </p:anim>
                                    <p:anim calcmode="lin" valueType="num">
                                      <p:cBhvr>
                                        <p:cTn id="16" dur="2000"/>
                                        <p:tgtEl>
                                          <p:spTgt spid="8"/>
                                        </p:tgtEl>
                                        <p:attrNameLst>
                                          <p:attrName>style.rotation</p:attrName>
                                        </p:attrNameLst>
                                      </p:cBhvr>
                                      <p:tavLst>
                                        <p:tav tm="0">
                                          <p:val>
                                            <p:fltVal val="0"/>
                                          </p:val>
                                        </p:tav>
                                        <p:tav tm="100000">
                                          <p:val>
                                            <p:fltVal val="90"/>
                                          </p:val>
                                        </p:tav>
                                      </p:tavLst>
                                    </p:anim>
                                    <p:animEffect transition="out" filter="fade">
                                      <p:cBhvr>
                                        <p:cTn id="17" dur="2000"/>
                                        <p:tgtEl>
                                          <p:spTgt spid="8"/>
                                        </p:tgtEl>
                                      </p:cBhvr>
                                    </p:animEffect>
                                    <p:set>
                                      <p:cBhvr>
                                        <p:cTn id="18"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2756528" y="392850"/>
            <a:ext cx="6678943" cy="461665"/>
          </a:xfrm>
          <a:prstGeom prst="rect">
            <a:avLst/>
          </a:prstGeom>
        </p:spPr>
        <p:txBody>
          <a:bodyPr wrap="none">
            <a:spAutoFit/>
          </a:bodyPr>
          <a:lstStyle/>
          <a:p>
            <a:pPr algn="ctr"/>
            <a:r>
              <a:rPr lang="ro-RO" altLang="ro-RO" sz="2400" i="1" dirty="0">
                <a:solidFill>
                  <a:schemeClr val="bg2"/>
                </a:solidFill>
                <a:effectLst>
                  <a:outerShdw blurRad="38100" dist="38100" dir="2700000" algn="tl">
                    <a:srgbClr val="000000">
                      <a:alpha val="43137"/>
                    </a:srgbClr>
                  </a:outerShdw>
                </a:effectLst>
                <a:latin typeface="Calibri" pitchFamily="34" charset="0"/>
              </a:rPr>
              <a:t>Execuție bugetară - analiză comparativă 2016 -2017</a:t>
            </a:r>
            <a:endParaRPr lang="en-US" altLang="ro-RO" sz="2000" i="1" dirty="0">
              <a:solidFill>
                <a:schemeClr val="bg2"/>
              </a:solidFill>
              <a:effectLst>
                <a:outerShdw blurRad="38100" dist="38100" dir="2700000" algn="tl">
                  <a:srgbClr val="000000">
                    <a:alpha val="43137"/>
                  </a:srgbClr>
                </a:outerShdw>
              </a:effectLst>
              <a:latin typeface="Calibri"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810277647"/>
              </p:ext>
            </p:extLst>
          </p:nvPr>
        </p:nvGraphicFramePr>
        <p:xfrm>
          <a:off x="890336" y="1058780"/>
          <a:ext cx="10627231" cy="4734342"/>
        </p:xfrm>
        <a:graphic>
          <a:graphicData uri="http://schemas.openxmlformats.org/drawingml/2006/table">
            <a:tbl>
              <a:tblPr/>
              <a:tblGrid>
                <a:gridCol w="2702807">
                  <a:extLst>
                    <a:ext uri="{9D8B030D-6E8A-4147-A177-3AD203B41FA5}">
                      <a16:colId xmlns:a16="http://schemas.microsoft.com/office/drawing/2014/main" xmlns="" val="20000"/>
                    </a:ext>
                  </a:extLst>
                </a:gridCol>
                <a:gridCol w="1743026">
                  <a:extLst>
                    <a:ext uri="{9D8B030D-6E8A-4147-A177-3AD203B41FA5}">
                      <a16:colId xmlns:a16="http://schemas.microsoft.com/office/drawing/2014/main" xmlns="" val="20001"/>
                    </a:ext>
                  </a:extLst>
                </a:gridCol>
                <a:gridCol w="1740539">
                  <a:extLst>
                    <a:ext uri="{9D8B030D-6E8A-4147-A177-3AD203B41FA5}">
                      <a16:colId xmlns:a16="http://schemas.microsoft.com/office/drawing/2014/main" xmlns="" val="20002"/>
                    </a:ext>
                  </a:extLst>
                </a:gridCol>
                <a:gridCol w="1740539">
                  <a:extLst>
                    <a:ext uri="{9D8B030D-6E8A-4147-A177-3AD203B41FA5}">
                      <a16:colId xmlns:a16="http://schemas.microsoft.com/office/drawing/2014/main" xmlns="" val="20003"/>
                    </a:ext>
                  </a:extLst>
                </a:gridCol>
                <a:gridCol w="1412322">
                  <a:extLst>
                    <a:ext uri="{9D8B030D-6E8A-4147-A177-3AD203B41FA5}">
                      <a16:colId xmlns:a16="http://schemas.microsoft.com/office/drawing/2014/main" xmlns="" val="20004"/>
                    </a:ext>
                  </a:extLst>
                </a:gridCol>
                <a:gridCol w="1287998">
                  <a:extLst>
                    <a:ext uri="{9D8B030D-6E8A-4147-A177-3AD203B41FA5}">
                      <a16:colId xmlns:a16="http://schemas.microsoft.com/office/drawing/2014/main" xmlns="" val="20005"/>
                    </a:ext>
                  </a:extLst>
                </a:gridCol>
              </a:tblGrid>
              <a:tr h="891978">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Cheltuieli</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Buget</a:t>
                      </a:r>
                      <a:r>
                        <a:rPr kumimoji="0" lang="en-US" altLang="en-US" sz="1100" b="1" i="0" u="none" strike="noStrike" cap="none" normalizeH="0" baseline="0" dirty="0" smtClean="0">
                          <a:ln>
                            <a:noFill/>
                          </a:ln>
                          <a:solidFill>
                            <a:srgbClr val="FFFFFF"/>
                          </a:solidFill>
                          <a:effectLst/>
                          <a:latin typeface="Constantia" pitchFamily="18" charset="0"/>
                        </a:rPr>
                        <a:t> 2017</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Plati</a:t>
                      </a:r>
                      <a:r>
                        <a:rPr kumimoji="0" lang="en-US" altLang="en-US" sz="1100" b="1" i="0" u="none" strike="noStrike" cap="none" normalizeH="0" baseline="0" dirty="0" smtClean="0">
                          <a:ln>
                            <a:noFill/>
                          </a:ln>
                          <a:solidFill>
                            <a:srgbClr val="FFFFFF"/>
                          </a:solidFill>
                          <a:effectLst/>
                          <a:latin typeface="Constantia" pitchFamily="18" charset="0"/>
                        </a:rPr>
                        <a:t> 2017</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Buget</a:t>
                      </a:r>
                      <a:r>
                        <a:rPr kumimoji="0" lang="en-US" altLang="en-US" sz="1100" b="1" i="0" u="none" strike="noStrike" cap="none" normalizeH="0" baseline="0" dirty="0" smtClean="0">
                          <a:ln>
                            <a:noFill/>
                          </a:ln>
                          <a:solidFill>
                            <a:srgbClr val="FFFFFF"/>
                          </a:solidFill>
                          <a:effectLst/>
                          <a:latin typeface="Constantia" pitchFamily="18" charset="0"/>
                        </a:rPr>
                        <a:t> 2016</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Plati</a:t>
                      </a:r>
                      <a:r>
                        <a:rPr kumimoji="0" lang="en-US" altLang="en-US" sz="1100" b="1" i="0" u="none" strike="noStrike" cap="none" normalizeH="0" baseline="0" dirty="0" smtClean="0">
                          <a:ln>
                            <a:noFill/>
                          </a:ln>
                          <a:solidFill>
                            <a:srgbClr val="FFFFFF"/>
                          </a:solidFill>
                          <a:effectLst/>
                          <a:latin typeface="Constantia" pitchFamily="18" charset="0"/>
                        </a:rPr>
                        <a:t> 2016</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smtClean="0">
                          <a:ln>
                            <a:noFill/>
                          </a:ln>
                          <a:solidFill>
                            <a:srgbClr val="FFFFFF"/>
                          </a:solidFill>
                          <a:effectLst/>
                          <a:latin typeface="Constantia" pitchFamily="18" charset="0"/>
                        </a:rPr>
                        <a:t>% </a:t>
                      </a:r>
                      <a:r>
                        <a:rPr kumimoji="0" lang="en-US" altLang="en-US" sz="1100" b="1" i="0" u="none" strike="noStrike" cap="none" normalizeH="0" baseline="0" dirty="0" err="1" smtClean="0">
                          <a:ln>
                            <a:noFill/>
                          </a:ln>
                          <a:solidFill>
                            <a:srgbClr val="FFFFFF"/>
                          </a:solidFill>
                          <a:effectLst/>
                          <a:latin typeface="Constantia" pitchFamily="18" charset="0"/>
                        </a:rPr>
                        <a:t>depasiri</a:t>
                      </a:r>
                      <a:r>
                        <a:rPr kumimoji="0" lang="en-US" altLang="en-US" sz="1100" b="1" i="0" u="none" strike="noStrike" cap="none" normalizeH="0" baseline="0" dirty="0" smtClean="0">
                          <a:ln>
                            <a:noFill/>
                          </a:ln>
                          <a:solidFill>
                            <a:srgbClr val="FFFFFF"/>
                          </a:solidFill>
                          <a:effectLst/>
                          <a:latin typeface="Constantia" pitchFamily="18" charset="0"/>
                        </a:rPr>
                        <a:t>/ </a:t>
                      </a:r>
                      <a:r>
                        <a:rPr kumimoji="0" lang="en-US" altLang="en-US" sz="1100" b="1" i="0" u="none" strike="noStrike" cap="none" normalizeH="0" baseline="0" dirty="0" err="1" smtClean="0">
                          <a:ln>
                            <a:noFill/>
                          </a:ln>
                          <a:solidFill>
                            <a:srgbClr val="FFFFFF"/>
                          </a:solidFill>
                          <a:effectLst/>
                          <a:latin typeface="Constantia" pitchFamily="18" charset="0"/>
                        </a:rPr>
                        <a:t>diminuări</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xmlns="" val="10000"/>
                  </a:ext>
                </a:extLst>
              </a:tr>
              <a:tr h="2997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100" b="1" i="0" u="none" strike="noStrike" cap="none" normalizeH="0" baseline="0" dirty="0" err="1" smtClean="0">
                          <a:ln>
                            <a:noFill/>
                          </a:ln>
                          <a:solidFill>
                            <a:srgbClr val="FFFFFF"/>
                          </a:solidFill>
                          <a:effectLst/>
                          <a:latin typeface="Constantia" pitchFamily="18" charset="0"/>
                        </a:rPr>
                        <a:t>Cheltuieli</a:t>
                      </a:r>
                      <a:r>
                        <a:rPr kumimoji="0" lang="en-US" altLang="en-US" sz="1100" b="1" i="0" u="none" strike="noStrike" cap="none" normalizeH="0" baseline="0" dirty="0" smtClean="0">
                          <a:ln>
                            <a:noFill/>
                          </a:ln>
                          <a:solidFill>
                            <a:srgbClr val="FFFFFF"/>
                          </a:solidFill>
                          <a:effectLst/>
                          <a:latin typeface="Constantia" pitchFamily="18" charset="0"/>
                        </a:rPr>
                        <a:t> </a:t>
                      </a:r>
                      <a:r>
                        <a:rPr kumimoji="0" lang="en-US" altLang="en-US" sz="1100" b="1" i="0" u="none" strike="noStrike" cap="none" normalizeH="0" baseline="0" dirty="0" err="1" smtClean="0">
                          <a:ln>
                            <a:noFill/>
                          </a:ln>
                          <a:solidFill>
                            <a:srgbClr val="FFFFFF"/>
                          </a:solidFill>
                          <a:effectLst/>
                          <a:latin typeface="Constantia" pitchFamily="18" charset="0"/>
                        </a:rPr>
                        <a:t>totale</a:t>
                      </a:r>
                      <a:r>
                        <a:rPr kumimoji="0" lang="en-US" altLang="en-US" sz="1100" b="1" i="0" u="none" strike="noStrike" cap="none" normalizeH="0" baseline="0" dirty="0" smtClean="0">
                          <a:ln>
                            <a:noFill/>
                          </a:ln>
                          <a:solidFill>
                            <a:srgbClr val="FFFFFF"/>
                          </a:solidFill>
                          <a:effectLst/>
                          <a:latin typeface="Constantia" pitchFamily="18" charset="0"/>
                        </a:rPr>
                        <a:t> </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b="1">
                          <a:effectLst/>
                          <a:latin typeface="Arial"/>
                          <a:ea typeface="Times New Roman"/>
                        </a:rPr>
                        <a:t>42.502.698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42.013.640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41.855.009</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41.144.350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b="1">
                          <a:effectLst/>
                          <a:latin typeface="Arial"/>
                          <a:ea typeface="Times New Roman"/>
                        </a:rPr>
                        <a:t>+2.11%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1"/>
                  </a:ext>
                </a:extLst>
              </a:tr>
              <a:tr h="2997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dirty="0" err="1" smtClean="0">
                          <a:ln>
                            <a:noFill/>
                          </a:ln>
                          <a:solidFill>
                            <a:srgbClr val="FFFFFF"/>
                          </a:solidFill>
                          <a:effectLst/>
                          <a:latin typeface="Constantia" pitchFamily="18" charset="0"/>
                        </a:rPr>
                        <a:t>Cheltuieli</a:t>
                      </a:r>
                      <a:r>
                        <a:rPr kumimoji="0" lang="en-AU" altLang="en-US" sz="1100" b="1" i="0" u="none" strike="noStrike" cap="none" normalizeH="0" baseline="0" dirty="0" smtClean="0">
                          <a:ln>
                            <a:noFill/>
                          </a:ln>
                          <a:solidFill>
                            <a:srgbClr val="FFFFFF"/>
                          </a:solidFill>
                          <a:effectLst/>
                          <a:latin typeface="Constantia" pitchFamily="18" charset="0"/>
                        </a:rPr>
                        <a:t> de personal</a:t>
                      </a:r>
                      <a:endParaRPr kumimoji="0" lang="ro-RO" altLang="en-US" sz="1200" b="1" i="0" u="none" strike="noStrike" cap="none" normalizeH="0" baseline="0" dirty="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30.918.829</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dirty="0">
                          <a:effectLst/>
                          <a:latin typeface="Arial"/>
                          <a:ea typeface="Times New Roman"/>
                        </a:rPr>
                        <a:t>30.907.273</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29.956.172</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29.945.290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+3,21%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2"/>
                  </a:ext>
                </a:extLst>
              </a:tr>
              <a:tr h="5886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Cheltuieli cu bunuri si servicii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8.909.984</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dirty="0">
                          <a:effectLst/>
                          <a:latin typeface="Arial"/>
                          <a:ea typeface="Times New Roman"/>
                        </a:rPr>
                        <a:t>8.619.004</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8.871.600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8.548.275</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+0,82%</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3"/>
                  </a:ext>
                </a:extLst>
              </a:tr>
              <a:tr h="5886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Cheltuieli cu CASS deținuți</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dirty="0">
                          <a:effectLst/>
                          <a:latin typeface="Arial"/>
                          <a:ea typeface="Times New Roman"/>
                        </a:rPr>
                        <a:t>2.048.900</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2.029.238</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dirty="0">
                          <a:effectLst/>
                          <a:latin typeface="Arial"/>
                          <a:ea typeface="Times New Roman"/>
                        </a:rPr>
                        <a:t>1.650.900</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1.649.657</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+23,00%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4"/>
                  </a:ext>
                </a:extLst>
              </a:tr>
              <a:tr h="2997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Finanțare națională</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ctr">
                        <a:lnSpc>
                          <a:spcPct val="115000"/>
                        </a:lnSpc>
                        <a:spcAft>
                          <a:spcPts val="0"/>
                        </a:spcAft>
                      </a:pPr>
                      <a:r>
                        <a:rPr lang="en-US" sz="1100">
                          <a:effectLst/>
                          <a:latin typeface="Arial"/>
                          <a:ea typeface="Times New Roman"/>
                        </a:rPr>
                        <a:t>-</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7.000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950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-100%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5"/>
                  </a:ext>
                </a:extLst>
              </a:tr>
              <a:tr h="5886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Alte cheltuieli / Despăgubiri civile</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ctr">
                        <a:lnSpc>
                          <a:spcPct val="115000"/>
                        </a:lnSpc>
                        <a:spcAft>
                          <a:spcPts val="0"/>
                        </a:spcAft>
                      </a:pPr>
                      <a:r>
                        <a:rPr lang="en-US" sz="1100">
                          <a:effectLst/>
                          <a:latin typeface="Arial"/>
                          <a:ea typeface="Times New Roman"/>
                        </a:rPr>
                        <a:t>-</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10.000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10.000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-100%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6"/>
                  </a:ext>
                </a:extLst>
              </a:tr>
              <a:tr h="5886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Cheltuieli cu investitiile</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366.000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200.370,63</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1.126.000</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763.397</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algn="r">
                        <a:lnSpc>
                          <a:spcPct val="115000"/>
                        </a:lnSpc>
                        <a:spcAft>
                          <a:spcPts val="0"/>
                        </a:spcAft>
                      </a:pPr>
                      <a:r>
                        <a:rPr lang="en-US" sz="1100">
                          <a:effectLst/>
                          <a:latin typeface="Arial"/>
                          <a:ea typeface="Times New Roman"/>
                        </a:rPr>
                        <a:t>-73,75%</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extLst>
                  <a:ext uri="{0D108BD9-81ED-4DB2-BD59-A6C34878D82A}">
                    <a16:rowId xmlns:a16="http://schemas.microsoft.com/office/drawing/2014/main" xmlns="" val="10007"/>
                  </a:ext>
                </a:extLst>
              </a:tr>
              <a:tr h="58863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AU" altLang="en-US" sz="1100" b="1" i="0" u="none" strike="noStrike" cap="none" normalizeH="0" baseline="0" smtClean="0">
                          <a:ln>
                            <a:noFill/>
                          </a:ln>
                          <a:solidFill>
                            <a:srgbClr val="FFFFFF"/>
                          </a:solidFill>
                          <a:effectLst/>
                          <a:latin typeface="Constantia" pitchFamily="18" charset="0"/>
                        </a:rPr>
                        <a:t>Cheltuieli cu asistența socială</a:t>
                      </a:r>
                      <a:endParaRPr kumimoji="0" lang="ro-RO" altLang="en-US" sz="1200" b="1" i="0" u="none" strike="noStrike" cap="none" normalizeH="0" baseline="0" smtClean="0">
                        <a:ln>
                          <a:noFill/>
                        </a:ln>
                        <a:solidFill>
                          <a:srgbClr val="FFFFFF"/>
                        </a:solidFill>
                        <a:effectLst/>
                        <a:latin typeface="Times New Roman" pitchFamily="18"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algn="r">
                        <a:lnSpc>
                          <a:spcPct val="115000"/>
                        </a:lnSpc>
                        <a:spcAft>
                          <a:spcPts val="0"/>
                        </a:spcAft>
                      </a:pPr>
                      <a:r>
                        <a:rPr lang="en-US" sz="1100">
                          <a:effectLst/>
                          <a:latin typeface="Arial"/>
                          <a:ea typeface="Times New Roman"/>
                        </a:rPr>
                        <a:t>258.985</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257.754</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233.337</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r">
                        <a:lnSpc>
                          <a:spcPct val="115000"/>
                        </a:lnSpc>
                        <a:spcAft>
                          <a:spcPts val="0"/>
                        </a:spcAft>
                      </a:pPr>
                      <a:r>
                        <a:rPr lang="en-US" sz="1100">
                          <a:effectLst/>
                          <a:latin typeface="Arial"/>
                          <a:ea typeface="Times New Roman"/>
                        </a:rPr>
                        <a:t>226.781</a:t>
                      </a:r>
                      <a:endParaRPr lang="en-GB" sz="120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algn="ctr">
                        <a:lnSpc>
                          <a:spcPct val="115000"/>
                        </a:lnSpc>
                        <a:spcAft>
                          <a:spcPts val="0"/>
                        </a:spcAft>
                      </a:pPr>
                      <a:r>
                        <a:rPr lang="en-US" sz="1100" dirty="0">
                          <a:effectLst/>
                          <a:latin typeface="Arial"/>
                          <a:ea typeface="Times New Roman"/>
                        </a:rPr>
                        <a:t>+13,65%</a:t>
                      </a:r>
                      <a:endParaRPr lang="en-GB" sz="1200" dirty="0">
                        <a:effectLst/>
                        <a:latin typeface="Times New Roman"/>
                        <a:ea typeface="Times New 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extLst>
                  <a:ext uri="{0D108BD9-81ED-4DB2-BD59-A6C34878D82A}">
                    <a16:rowId xmlns:a16="http://schemas.microsoft.com/office/drawing/2014/main" xmlns="" val="10008"/>
                  </a:ext>
                </a:extLst>
              </a:tr>
            </a:tbl>
          </a:graphicData>
        </a:graphic>
      </p:graphicFrame>
      <p:sp>
        <p:nvSpPr>
          <p:cNvPr id="3" name="Slide Number Placeholder 2"/>
          <p:cNvSpPr>
            <a:spLocks noGrp="1"/>
          </p:cNvSpPr>
          <p:nvPr>
            <p:ph type="sldNum" sz="quarter" idx="12"/>
          </p:nvPr>
        </p:nvSpPr>
        <p:spPr/>
        <p:txBody>
          <a:bodyPr/>
          <a:lstStyle/>
          <a:p>
            <a:fld id="{B2DE8CB3-EDA8-4B07-B4EA-AA2642876B92}" type="slidenum">
              <a:rPr lang="en-US" smtClean="0"/>
              <a:t>38</a:t>
            </a:fld>
            <a:endParaRPr lang="en-US"/>
          </a:p>
        </p:txBody>
      </p:sp>
    </p:spTree>
    <p:extLst>
      <p:ext uri="{BB962C8B-B14F-4D97-AF65-F5344CB8AC3E}">
        <p14:creationId xmlns:p14="http://schemas.microsoft.com/office/powerpoint/2010/main" val="3837367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2250" fill="hold"/>
                                        <p:tgtEl>
                                          <p:spTgt spid="9"/>
                                        </p:tgtEl>
                                        <p:attrNameLst>
                                          <p:attrName>ppt_w</p:attrName>
                                        </p:attrNameLst>
                                      </p:cBhvr>
                                      <p:tavLst>
                                        <p:tav tm="0">
                                          <p:val>
                                            <p:fltVal val="0"/>
                                          </p:val>
                                        </p:tav>
                                        <p:tav tm="100000">
                                          <p:val>
                                            <p:strVal val="#ppt_w"/>
                                          </p:val>
                                        </p:tav>
                                      </p:tavLst>
                                    </p:anim>
                                    <p:anim calcmode="lin" valueType="num">
                                      <p:cBhvr>
                                        <p:cTn id="14" dur="2250" fill="hold"/>
                                        <p:tgtEl>
                                          <p:spTgt spid="9"/>
                                        </p:tgtEl>
                                        <p:attrNameLst>
                                          <p:attrName>ppt_h</p:attrName>
                                        </p:attrNameLst>
                                      </p:cBhvr>
                                      <p:tavLst>
                                        <p:tav tm="0">
                                          <p:val>
                                            <p:fltVal val="0"/>
                                          </p:val>
                                        </p:tav>
                                        <p:tav tm="100000">
                                          <p:val>
                                            <p:strVal val="#ppt_h"/>
                                          </p:val>
                                        </p:tav>
                                      </p:tavLst>
                                    </p:anim>
                                    <p:animEffect transition="in" filter="fade">
                                      <p:cBhvr>
                                        <p:cTn id="15" dur="2250"/>
                                        <p:tgtEl>
                                          <p:spTgt spid="9"/>
                                        </p:tgtEl>
                                      </p:cBhvr>
                                    </p:animEffect>
                                  </p:childTnLst>
                                </p:cTn>
                              </p:par>
                            </p:childTnLst>
                          </p:cTn>
                        </p:par>
                        <p:par>
                          <p:cTn id="16" fill="hold">
                            <p:stCondLst>
                              <p:cond delay="3250"/>
                            </p:stCondLst>
                            <p:childTnLst>
                              <p:par>
                                <p:cTn id="17" presetID="53" presetClass="exit" presetSubtype="32" fill="hold" nodeType="afterEffect">
                                  <p:stCondLst>
                                    <p:cond delay="5000"/>
                                  </p:stCondLst>
                                  <p:childTnLst>
                                    <p:anim calcmode="lin" valueType="num">
                                      <p:cBhvr>
                                        <p:cTn id="18" dur="1500"/>
                                        <p:tgtEl>
                                          <p:spTgt spid="9"/>
                                        </p:tgtEl>
                                        <p:attrNameLst>
                                          <p:attrName>ppt_w</p:attrName>
                                        </p:attrNameLst>
                                      </p:cBhvr>
                                      <p:tavLst>
                                        <p:tav tm="0">
                                          <p:val>
                                            <p:strVal val="ppt_w"/>
                                          </p:val>
                                        </p:tav>
                                        <p:tav tm="100000">
                                          <p:val>
                                            <p:fltVal val="0"/>
                                          </p:val>
                                        </p:tav>
                                      </p:tavLst>
                                    </p:anim>
                                    <p:anim calcmode="lin" valueType="num">
                                      <p:cBhvr>
                                        <p:cTn id="19" dur="1500"/>
                                        <p:tgtEl>
                                          <p:spTgt spid="9"/>
                                        </p:tgtEl>
                                        <p:attrNameLst>
                                          <p:attrName>ppt_h</p:attrName>
                                        </p:attrNameLst>
                                      </p:cBhvr>
                                      <p:tavLst>
                                        <p:tav tm="0">
                                          <p:val>
                                            <p:strVal val="ppt_h"/>
                                          </p:val>
                                        </p:tav>
                                        <p:tav tm="100000">
                                          <p:val>
                                            <p:fltVal val="0"/>
                                          </p:val>
                                        </p:tav>
                                      </p:tavLst>
                                    </p:anim>
                                    <p:animEffect transition="out" filter="fade">
                                      <p:cBhvr>
                                        <p:cTn id="20" dur="1500"/>
                                        <p:tgtEl>
                                          <p:spTgt spid="9"/>
                                        </p:tgtEl>
                                      </p:cBhvr>
                                    </p:animEffect>
                                    <p:set>
                                      <p:cBhvr>
                                        <p:cTn id="21" dur="1" fill="hold">
                                          <p:stCondLst>
                                            <p:cond delay="1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1139615" y="398425"/>
            <a:ext cx="10414776" cy="698499"/>
          </a:xfrm>
        </p:spPr>
        <p:txBody>
          <a:bodyPr>
            <a:normAutofit/>
          </a:bodyPr>
          <a:lstStyle/>
          <a:p>
            <a:r>
              <a:rPr lang="ro-RO" sz="2400" b="1" i="1" dirty="0" smtClean="0">
                <a:effectLst>
                  <a:outerShdw blurRad="38100" dist="38100" dir="2700000" algn="tl">
                    <a:srgbClr val="000000">
                      <a:alpha val="43137"/>
                    </a:srgbClr>
                  </a:outerShdw>
                </a:effectLst>
                <a:latin typeface="+mn-lt"/>
                <a:cs typeface="Arial" panose="020B0604020202020204" pitchFamily="34" charset="0"/>
              </a:rPr>
              <a:t>Profilarea penitenciarului în raport cu regimurile de executare</a:t>
            </a:r>
            <a:endParaRPr lang="en-US" sz="2400" b="1" i="1" dirty="0">
              <a:effectLst>
                <a:outerShdw blurRad="38100" dist="38100" dir="2700000" algn="tl">
                  <a:srgbClr val="000000">
                    <a:alpha val="43137"/>
                  </a:srgbClr>
                </a:outerShdw>
              </a:effectLst>
              <a:latin typeface="+mn-lt"/>
              <a:cs typeface="Arial" panose="020B0604020202020204" pitchFamily="34" charset="0"/>
            </a:endParaRP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03608" y="1543660"/>
            <a:ext cx="3244398" cy="227171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Rectangle 8"/>
          <p:cNvSpPr/>
          <p:nvPr/>
        </p:nvSpPr>
        <p:spPr>
          <a:xfrm>
            <a:off x="466319" y="1365825"/>
            <a:ext cx="7864081" cy="2308324"/>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Penitenciarul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Arad centru este profilat pe custodierea persoanelor private de libertate bărbați,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încadrate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 regimurile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închis</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și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maximă </a:t>
            </a:r>
            <a:r>
              <a:rPr lang="ro-RO"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siguranță</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Există situații când, pentru perioade scurte de timp, sunt cazate persoane private de libertate încadrate în regimul semideschis al executării pedepsei închisorii, pentru intervalele de timp când acestea se află în unitate pentru a fi prezentate în fața organelor judiciare sau alte motive legale, dar și pentru perioada de timp anterioară transferării către unitățile penitenciare profilate pe acest regim.</a:t>
            </a:r>
            <a:endParaRPr lang="en-US" dirty="0"/>
          </a:p>
        </p:txBody>
      </p:sp>
      <p:sp>
        <p:nvSpPr>
          <p:cNvPr id="10" name="Rectangle 9"/>
          <p:cNvSpPr/>
          <p:nvPr/>
        </p:nvSpPr>
        <p:spPr>
          <a:xfrm>
            <a:off x="3228474" y="4015031"/>
            <a:ext cx="8767010" cy="1366528"/>
          </a:xfrm>
          <a:prstGeom prst="rect">
            <a:avLst/>
          </a:prstGeom>
        </p:spPr>
        <p:txBody>
          <a:bodyPr wrap="square">
            <a:spAutoFit/>
          </a:bodyPr>
          <a:lstStyle/>
          <a:p>
            <a:pPr algn="just">
              <a:lnSpc>
                <a:spcPct val="115000"/>
              </a:lnSpc>
              <a:spcAft>
                <a:spcPts val="1000"/>
              </a:spcAft>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Secția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exterioară este profilată pe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custodierea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persoanelor private de libertate bărbați, încadrate în regimul deschis al executării pedepsei închisorii și persoane private de libertate femei, încadrate în toate regimurile de executare (deschis, semideschis, închis și maximă siguranță).</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6320" y="4210656"/>
            <a:ext cx="2663639" cy="1997729"/>
          </a:xfrm>
          <a:prstGeom prst="rect">
            <a:avLst/>
          </a:prstGeom>
          <a:effectLst>
            <a:reflection blurRad="6350" stA="50000" endA="300" endPos="90000" dir="5400000" sy="-100000" algn="bl" rotWithShape="0"/>
          </a:effectLst>
          <a:scene3d>
            <a:camera prst="perspectiveRight"/>
            <a:lightRig rig="threePt" dir="t"/>
          </a:scene3d>
        </p:spPr>
      </p:pic>
      <p:sp>
        <p:nvSpPr>
          <p:cNvPr id="3" name="Slide Number Placeholder 2"/>
          <p:cNvSpPr>
            <a:spLocks noGrp="1"/>
          </p:cNvSpPr>
          <p:nvPr>
            <p:ph type="sldNum" sz="quarter" idx="12"/>
          </p:nvPr>
        </p:nvSpPr>
        <p:spPr/>
        <p:txBody>
          <a:bodyPr/>
          <a:lstStyle/>
          <a:p>
            <a:fld id="{B2DE8CB3-EDA8-4B07-B4EA-AA2642876B92}" type="slidenum">
              <a:rPr lang="en-US" smtClean="0"/>
              <a:t>39</a:t>
            </a:fld>
            <a:endParaRPr lang="en-US"/>
          </a:p>
        </p:txBody>
      </p:sp>
      <p:sp>
        <p:nvSpPr>
          <p:cNvPr id="12" name="Rectangle 11"/>
          <p:cNvSpPr/>
          <p:nvPr/>
        </p:nvSpPr>
        <p:spPr>
          <a:xfrm>
            <a:off x="4176269" y="5428273"/>
            <a:ext cx="7959116" cy="830997"/>
          </a:xfrm>
          <a:prstGeom prst="rect">
            <a:avLst/>
          </a:prstGeom>
        </p:spPr>
        <p:txBody>
          <a:bodyPr wrap="square">
            <a:spAutoFit/>
          </a:bodyPr>
          <a:lstStyle/>
          <a:p>
            <a:pPr algn="just"/>
            <a:r>
              <a:rPr lang="ro-RO" sz="1600" i="1" dirty="0" smtClean="0">
                <a:effectLst>
                  <a:outerShdw blurRad="38100" dist="38100" dir="2700000" algn="tl">
                    <a:srgbClr val="000000">
                      <a:alpha val="43137"/>
                    </a:srgbClr>
                  </a:outerShdw>
                </a:effectLst>
                <a:latin typeface="Arial" pitchFamily="34" charset="0"/>
                <a:cs typeface="Arial" pitchFamily="34" charset="0"/>
              </a:rPr>
              <a:t>La categoriile enunţate se adaugă persoane </a:t>
            </a:r>
            <a:r>
              <a:rPr lang="vi-VN" sz="1600" i="1" dirty="0" smtClean="0">
                <a:effectLst>
                  <a:outerShdw blurRad="38100" dist="38100" dir="2700000" algn="tl">
                    <a:srgbClr val="000000">
                      <a:alpha val="43137"/>
                    </a:srgbClr>
                  </a:outerShdw>
                </a:effectLst>
                <a:latin typeface="Arial" pitchFamily="34" charset="0"/>
                <a:cs typeface="Arial" pitchFamily="34" charset="0"/>
              </a:rPr>
              <a:t>sancţiona</a:t>
            </a:r>
            <a:r>
              <a:rPr lang="ro-RO" sz="1600" i="1" dirty="0" smtClean="0">
                <a:effectLst>
                  <a:outerShdw blurRad="38100" dist="38100" dir="2700000" algn="tl">
                    <a:srgbClr val="000000">
                      <a:alpha val="43137"/>
                    </a:srgbClr>
                  </a:outerShdw>
                </a:effectLst>
                <a:latin typeface="Arial" pitchFamily="34" charset="0"/>
                <a:cs typeface="Arial" pitchFamily="34" charset="0"/>
              </a:rPr>
              <a:t>te</a:t>
            </a:r>
            <a:r>
              <a:rPr lang="vi-VN" sz="1600" i="1" dirty="0" smtClean="0">
                <a:effectLst>
                  <a:outerShdw blurRad="38100" dist="38100" dir="2700000" algn="tl">
                    <a:srgbClr val="000000">
                      <a:alpha val="43137"/>
                    </a:srgbClr>
                  </a:outerShdw>
                </a:effectLst>
                <a:latin typeface="Arial" pitchFamily="34" charset="0"/>
                <a:cs typeface="Arial" pitchFamily="34" charset="0"/>
              </a:rPr>
              <a:t> </a:t>
            </a:r>
            <a:r>
              <a:rPr lang="vi-VN" sz="1600" i="1" dirty="0">
                <a:effectLst>
                  <a:outerShdw blurRad="38100" dist="38100" dir="2700000" algn="tl">
                    <a:srgbClr val="000000">
                      <a:alpha val="43137"/>
                    </a:srgbClr>
                  </a:outerShdw>
                </a:effectLst>
                <a:latin typeface="Arial" pitchFamily="34" charset="0"/>
                <a:cs typeface="Arial" pitchFamily="34" charset="0"/>
              </a:rPr>
              <a:t>cu măsura internării în Centru de Detenţie/Centru Educativ – </a:t>
            </a:r>
            <a:r>
              <a:rPr lang="vi-VN" sz="1600" i="1" dirty="0" smtClean="0">
                <a:effectLst>
                  <a:outerShdw blurRad="38100" dist="38100" dir="2700000" algn="tl">
                    <a:srgbClr val="000000">
                      <a:alpha val="43137"/>
                    </a:srgbClr>
                  </a:outerShdw>
                </a:effectLst>
                <a:latin typeface="Arial" pitchFamily="34" charset="0"/>
                <a:cs typeface="Arial" pitchFamily="34" charset="0"/>
              </a:rPr>
              <a:t>afla</a:t>
            </a:r>
            <a:r>
              <a:rPr lang="ro-RO" sz="1600" i="1" dirty="0" smtClean="0">
                <a:effectLst>
                  <a:outerShdw blurRad="38100" dist="38100" dir="2700000" algn="tl">
                    <a:srgbClr val="000000">
                      <a:alpha val="43137"/>
                    </a:srgbClr>
                  </a:outerShdw>
                </a:effectLst>
                <a:latin typeface="Arial" pitchFamily="34" charset="0"/>
                <a:cs typeface="Arial" pitchFamily="34" charset="0"/>
              </a:rPr>
              <a:t>te </a:t>
            </a:r>
            <a:r>
              <a:rPr lang="vi-VN" sz="1600" i="1" dirty="0" smtClean="0">
                <a:effectLst>
                  <a:outerShdw blurRad="38100" dist="38100" dir="2700000" algn="tl">
                    <a:srgbClr val="000000">
                      <a:alpha val="43137"/>
                    </a:srgbClr>
                  </a:outerShdw>
                </a:effectLst>
                <a:latin typeface="Arial" pitchFamily="34" charset="0"/>
                <a:cs typeface="Arial" pitchFamily="34" charset="0"/>
              </a:rPr>
              <a:t>în </a:t>
            </a:r>
            <a:r>
              <a:rPr lang="vi-VN" sz="1600" i="1" dirty="0">
                <a:effectLst>
                  <a:outerShdw blurRad="38100" dist="38100" dir="2700000" algn="tl">
                    <a:srgbClr val="000000">
                      <a:alpha val="43137"/>
                    </a:srgbClr>
                  </a:outerShdw>
                </a:effectLst>
                <a:latin typeface="Arial" pitchFamily="34" charset="0"/>
                <a:cs typeface="Arial" pitchFamily="34" charset="0"/>
              </a:rPr>
              <a:t>continuarea executării pedepsei în penitenciar, precum </a:t>
            </a:r>
            <a:r>
              <a:rPr lang="vi-VN" sz="1600" i="1" dirty="0" smtClean="0">
                <a:effectLst>
                  <a:outerShdw blurRad="38100" dist="38100" dir="2700000" algn="tl">
                    <a:srgbClr val="000000">
                      <a:alpha val="43137"/>
                    </a:srgbClr>
                  </a:outerShdw>
                </a:effectLst>
                <a:latin typeface="Arial" pitchFamily="34" charset="0"/>
                <a:cs typeface="Arial" pitchFamily="34" charset="0"/>
              </a:rPr>
              <a:t>şi</a:t>
            </a:r>
            <a:r>
              <a:rPr lang="ro-RO" sz="1600" i="1" dirty="0">
                <a:effectLst>
                  <a:outerShdw blurRad="38100" dist="38100" dir="2700000" algn="tl">
                    <a:srgbClr val="000000">
                      <a:alpha val="43137"/>
                    </a:srgbClr>
                  </a:outerShdw>
                </a:effectLst>
                <a:latin typeface="Arial" pitchFamily="34" charset="0"/>
                <a:cs typeface="Arial" pitchFamily="34" charset="0"/>
              </a:rPr>
              <a:t> </a:t>
            </a:r>
            <a:r>
              <a:rPr lang="vi-VN" sz="1600" i="1" dirty="0" smtClean="0">
                <a:effectLst>
                  <a:outerShdw blurRad="38100" dist="38100" dir="2700000" algn="tl">
                    <a:srgbClr val="000000">
                      <a:alpha val="43137"/>
                    </a:srgbClr>
                  </a:outerShdw>
                </a:effectLst>
                <a:latin typeface="Arial" pitchFamily="34" charset="0"/>
                <a:cs typeface="Arial" pitchFamily="34" charset="0"/>
              </a:rPr>
              <a:t>arestaţi preventiv</a:t>
            </a:r>
            <a:r>
              <a:rPr lang="ro-RO" sz="1600" i="1" dirty="0" smtClean="0">
                <a:effectLst>
                  <a:outerShdw blurRad="38100" dist="38100" dir="2700000" algn="tl">
                    <a:srgbClr val="000000">
                      <a:alpha val="43137"/>
                    </a:srgbClr>
                  </a:outerShdw>
                </a:effectLst>
                <a:latin typeface="Arial" pitchFamily="34" charset="0"/>
                <a:cs typeface="Arial" pitchFamily="34" charset="0"/>
              </a:rPr>
              <a:t>.</a:t>
            </a:r>
            <a:endParaRPr lang="ro-RO" sz="1600" i="1" dirty="0">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2602355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2250"/>
                                        <p:tgtEl>
                                          <p:spTgt spid="9"/>
                                        </p:tgtEl>
                                      </p:cBhvr>
                                    </p:animEffect>
                                  </p:childTnLst>
                                </p:cTn>
                              </p:par>
                              <p:par>
                                <p:cTn id="14" presetID="6" presetClass="emph" presetSubtype="0" fill="hold" nodeType="withEffect">
                                  <p:stCondLst>
                                    <p:cond delay="0"/>
                                  </p:stCondLst>
                                  <p:childTnLst>
                                    <p:animScale>
                                      <p:cBhvr>
                                        <p:cTn id="15" dur="2750" fill="hold"/>
                                        <p:tgtEl>
                                          <p:spTgt spid="8"/>
                                        </p:tgtEl>
                                      </p:cBhvr>
                                      <p:by x="150000" y="150000"/>
                                    </p:animScale>
                                  </p:childTnLst>
                                </p:cTn>
                              </p:par>
                            </p:childTnLst>
                          </p:cTn>
                        </p:par>
                        <p:par>
                          <p:cTn id="16" fill="hold">
                            <p:stCondLst>
                              <p:cond delay="3750"/>
                            </p:stCondLst>
                            <p:childTnLst>
                              <p:par>
                                <p:cTn id="17" presetID="16" presetClass="entr" presetSubtype="21"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1250"/>
                                        <p:tgtEl>
                                          <p:spTgt spid="11"/>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2000"/>
                                        <p:tgtEl>
                                          <p:spTgt spid="10"/>
                                        </p:tgtEl>
                                      </p:cBhvr>
                                    </p:animEffect>
                                  </p:childTnLst>
                                </p:cTn>
                              </p:par>
                            </p:childTnLst>
                          </p:cTn>
                        </p:par>
                        <p:par>
                          <p:cTn id="23" fill="hold">
                            <p:stCondLst>
                              <p:cond delay="575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89315" y="224408"/>
            <a:ext cx="2165080" cy="461665"/>
          </a:xfrm>
          <a:prstGeom prst="rect">
            <a:avLst/>
          </a:prstGeom>
        </p:spPr>
        <p:txBody>
          <a:bodyPr wrap="none">
            <a:spAutoFit/>
          </a:bodyPr>
          <a:lstStyle/>
          <a:p>
            <a:r>
              <a:rPr lang="ro-RO" sz="2400" b="1" i="1" dirty="0">
                <a:solidFill>
                  <a:schemeClr val="bg2"/>
                </a:solidFill>
                <a:effectLst>
                  <a:outerShdw blurRad="38100" dist="38100" dir="2700000" algn="tl">
                    <a:srgbClr val="000000">
                      <a:alpha val="43137"/>
                    </a:srgbClr>
                  </a:outerShdw>
                </a:effectLst>
                <a:ea typeface="Calibri" panose="020F0502020204030204" pitchFamily="34" charset="0"/>
              </a:rPr>
              <a:t>Efectiv existent </a:t>
            </a:r>
            <a:endParaRPr lang="en-US" sz="2400" i="1" dirty="0">
              <a:solidFill>
                <a:schemeClr val="bg2"/>
              </a:solidFill>
              <a:effectLst>
                <a:outerShdw blurRad="38100" dist="38100" dir="2700000" algn="tl">
                  <a:srgbClr val="000000">
                    <a:alpha val="43137"/>
                  </a:srgbClr>
                </a:outerShdw>
              </a:effectLst>
            </a:endParaRPr>
          </a:p>
        </p:txBody>
      </p:sp>
      <p:sp>
        <p:nvSpPr>
          <p:cNvPr id="3" name="Rectangle 2"/>
          <p:cNvSpPr/>
          <p:nvPr/>
        </p:nvSpPr>
        <p:spPr>
          <a:xfrm>
            <a:off x="589315" y="808358"/>
            <a:ext cx="4872430" cy="2322174"/>
          </a:xfrm>
          <a:prstGeom prst="rect">
            <a:avLst/>
          </a:prstGeom>
        </p:spPr>
        <p:txBody>
          <a:bodyPr wrap="square">
            <a:spAutoFit/>
          </a:bodyPr>
          <a:lstStyle/>
          <a:p>
            <a:pPr lvl="0" algn="just">
              <a:lnSpc>
                <a:spcPct val="115000"/>
              </a:lnSpc>
              <a:spcAft>
                <a:spcPts val="0"/>
              </a:spcAft>
              <a:tabLst>
                <a:tab pos="3924300" algn="l"/>
              </a:tabLst>
            </a:pPr>
            <a:endParaRPr lang="en-US"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lvl="0" algn="just">
              <a:lnSpc>
                <a:spcPct val="115000"/>
              </a:lnSpc>
              <a:spcAft>
                <a:spcPts val="0"/>
              </a:spcAft>
              <a:tabLst>
                <a:tab pos="3924300" algn="l"/>
              </a:tabLst>
            </a:pPr>
            <a:r>
              <a:rPr lang="ro-RO" i="1"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Bărbați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Minori/Tineri</a:t>
            </a:r>
          </a:p>
          <a:p>
            <a:pPr marL="342900" lvl="0" indent="-342900" algn="just">
              <a:lnSpc>
                <a:spcPct val="115000"/>
              </a:lnSpc>
              <a:spcAft>
                <a:spcPts val="0"/>
              </a:spcAft>
              <a:buFont typeface="Arial" panose="020B0604020202020204" pitchFamily="34" charset="0"/>
              <a:buChar char="-"/>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arestați preventiv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minori</a:t>
            </a:r>
          </a:p>
          <a:p>
            <a:pPr marL="342900" lvl="0" indent="-342900" algn="just">
              <a:lnSpc>
                <a:spcPct val="115000"/>
              </a:lnSpc>
              <a:spcAft>
                <a:spcPts val="0"/>
              </a:spcAft>
              <a:buFont typeface="Arial" panose="020B0604020202020204" pitchFamily="34" charset="0"/>
              <a:buChar char="-"/>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5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arestați preventiv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tineri </a:t>
            </a:r>
          </a:p>
          <a:p>
            <a:pPr marL="342900" lvl="0" indent="-342900" algn="just">
              <a:lnSpc>
                <a:spcPct val="115000"/>
              </a:lnSpc>
              <a:spcAft>
                <a:spcPts val="0"/>
              </a:spcAft>
              <a:buFont typeface="Arial" panose="020B0604020202020204" pitchFamily="34" charset="0"/>
              <a:buChar char="-"/>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tineri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Centru Educativ </a:t>
            </a:r>
          </a:p>
          <a:p>
            <a:pPr marL="342900" lvl="0" indent="-342900" algn="just">
              <a:lnSpc>
                <a:spcPct val="115000"/>
              </a:lnSpc>
              <a:spcAft>
                <a:spcPts val="0"/>
              </a:spcAft>
              <a:buFont typeface="Arial" panose="020B0604020202020204" pitchFamily="34" charset="0"/>
              <a:buChar char="-"/>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3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tineri regim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deschis – Centru de Detenție</a:t>
            </a:r>
          </a:p>
          <a:p>
            <a:pPr marL="342900" lvl="0" indent="-342900" algn="just">
              <a:lnSpc>
                <a:spcPct val="115000"/>
              </a:lnSpc>
              <a:spcAft>
                <a:spcPts val="0"/>
              </a:spcAft>
              <a:buFont typeface="Arial" panose="020B0604020202020204" pitchFamily="34" charset="0"/>
              <a:buChar char="-"/>
              <a:tabLst>
                <a:tab pos="39243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8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tineri regim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închis – Centru de Detenție </a:t>
            </a:r>
          </a:p>
        </p:txBody>
      </p:sp>
      <p:sp>
        <p:nvSpPr>
          <p:cNvPr id="7" name="TextBox 6"/>
          <p:cNvSpPr txBox="1"/>
          <p:nvPr/>
        </p:nvSpPr>
        <p:spPr>
          <a:xfrm>
            <a:off x="5782677" y="1078405"/>
            <a:ext cx="4981073" cy="2031325"/>
          </a:xfrm>
          <a:prstGeom prst="rect">
            <a:avLst/>
          </a:prstGeom>
          <a:noFill/>
        </p:spPr>
        <p:txBody>
          <a:bodyPr wrap="square" rtlCol="0">
            <a:spAutoFit/>
          </a:bodyPr>
          <a:lstStyle/>
          <a:p>
            <a:r>
              <a:rPr lang="ro-RO" i="1" u="sng"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Barbați</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Majori</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14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arestați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preventiv</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28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deschis</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18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regim semideschis, 603 regim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închis</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164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regim maximă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siguranță</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deschis – Centru de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etenție</a:t>
            </a:r>
          </a:p>
          <a:p>
            <a:pPr marL="285750" indent="-285750">
              <a:buFontTx/>
              <a:buChar char="-"/>
            </a:pP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10 </a:t>
            </a:r>
            <a:r>
              <a:rPr lang="ro-RO"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închis – Centru de Detenție</a:t>
            </a:r>
            <a:endPar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 name="Rectangle 7"/>
          <p:cNvSpPr/>
          <p:nvPr/>
        </p:nvSpPr>
        <p:spPr>
          <a:xfrm>
            <a:off x="7288879" y="439026"/>
            <a:ext cx="4519186" cy="369332"/>
          </a:xfrm>
          <a:prstGeom prst="rect">
            <a:avLst/>
          </a:prstGeom>
        </p:spPr>
        <p:txBody>
          <a:bodyPr wrap="none">
            <a:spAutoFit/>
          </a:bodyPr>
          <a:lstStyle/>
          <a:p>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rPr>
              <a:t>Efectiv total: </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rPr>
              <a:t>1040 - la data de 04.07.2018 </a:t>
            </a:r>
            <a:endParaRPr lang="en-US" i="1" dirty="0">
              <a:solidFill>
                <a:schemeClr val="bg2"/>
              </a:solidFill>
              <a:effectLst>
                <a:outerShdw blurRad="38100" dist="38100" dir="2700000" algn="tl">
                  <a:srgbClr val="000000">
                    <a:alpha val="43137"/>
                  </a:srgbClr>
                </a:outerShdw>
              </a:effectLst>
            </a:endParaRPr>
          </a:p>
        </p:txBody>
      </p:sp>
      <p:sp>
        <p:nvSpPr>
          <p:cNvPr id="9" name="TextBox 8"/>
          <p:cNvSpPr txBox="1"/>
          <p:nvPr/>
        </p:nvSpPr>
        <p:spPr>
          <a:xfrm>
            <a:off x="9032354" y="901646"/>
            <a:ext cx="2717411" cy="646331"/>
          </a:xfrm>
          <a:prstGeom prst="rect">
            <a:avLst/>
          </a:prstGeom>
          <a:noFill/>
        </p:spPr>
        <p:txBody>
          <a:bodyPr wrap="none" rtlCol="0">
            <a:spAutoFit/>
          </a:bodyPr>
          <a:lstStyle/>
          <a:p>
            <a:pPr marL="285750" indent="-285750">
              <a:buFontTx/>
              <a:buChar char="-"/>
            </a:pP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Sediu unitate: 896</a:t>
            </a:r>
          </a:p>
          <a:p>
            <a:pPr marL="285750" indent="-285750">
              <a:buFontTx/>
              <a:buChar char="-"/>
            </a:pP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Secție exterioară: 144</a:t>
            </a:r>
            <a:endParaRPr lang="en-US" i="1" dirty="0">
              <a:solidFill>
                <a:schemeClr val="bg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0" name="Rectangle 9"/>
          <p:cNvSpPr/>
          <p:nvPr/>
        </p:nvSpPr>
        <p:spPr>
          <a:xfrm>
            <a:off x="1840270" y="6488668"/>
            <a:ext cx="9583860" cy="369332"/>
          </a:xfrm>
          <a:prstGeom prst="rect">
            <a:avLst/>
          </a:prstGeom>
        </p:spPr>
        <p:txBody>
          <a:bodyPr wrap="square">
            <a:spAutoFit/>
          </a:bodyPr>
          <a:lstStyle/>
          <a:p>
            <a:pPr algn="just"/>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Persoane private de libertate neincluse în regim de executare: 23</a:t>
            </a:r>
            <a:endParaRPr lang="en-US" i="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3214" y="4518838"/>
            <a:ext cx="2209374" cy="2130842"/>
          </a:xfrm>
          <a:prstGeom prst="rect">
            <a:avLst/>
          </a:prstGeom>
          <a:ln>
            <a:noFill/>
          </a:ln>
          <a:effectLst>
            <a:softEdge rad="112500"/>
          </a:effectLst>
        </p:spPr>
      </p:pic>
      <p:sp>
        <p:nvSpPr>
          <p:cNvPr id="13" name="Rectangle 12"/>
          <p:cNvSpPr/>
          <p:nvPr/>
        </p:nvSpPr>
        <p:spPr>
          <a:xfrm>
            <a:off x="1506299" y="3400579"/>
            <a:ext cx="6096000" cy="2862322"/>
          </a:xfrm>
          <a:prstGeom prst="rect">
            <a:avLst/>
          </a:prstGeom>
        </p:spPr>
        <p:txBody>
          <a:bodyPr>
            <a:spAutoFit/>
          </a:bodyPr>
          <a:lstStyle/>
          <a:p>
            <a:r>
              <a:rPr lang="ro-RO"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Femei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T</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inere</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2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semideschis</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1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închis</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Majore</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7 arestate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preventiv </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32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deschis</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32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semideschis</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30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închis</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1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maximă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siguranță </a:t>
            </a:r>
            <a:endPar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endParaRPr>
          </a:p>
          <a:p>
            <a:pPr marL="285750" indent="-285750">
              <a:buFont typeface="Arial" panose="020B0604020202020204" pitchFamily="34" charset="0"/>
              <a:buChar char="•"/>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1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rPr>
              <a:t>regim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închis - C</a:t>
            </a:r>
            <a:r>
              <a:rPr lang="en-US"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entru</a:t>
            </a:r>
            <a:r>
              <a:rPr lang="en-US"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 de </a:t>
            </a:r>
            <a:r>
              <a:rPr lang="ro-RO"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D</a:t>
            </a:r>
            <a:r>
              <a:rPr lang="en-US"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eten</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rPr>
              <a:t>ție</a:t>
            </a:r>
            <a:endParaRPr lang="en-US" i="1" dirty="0">
              <a:effectLst>
                <a:outerShdw blurRad="38100" dist="38100" dir="2700000" algn="tl">
                  <a:srgbClr val="000000">
                    <a:alpha val="43137"/>
                  </a:srgbClr>
                </a:outerShdw>
              </a:effectLst>
            </a:endParaRPr>
          </a:p>
        </p:txBody>
      </p:sp>
      <p:sp>
        <p:nvSpPr>
          <p:cNvPr id="14" name="Slide Number Placeholder 13"/>
          <p:cNvSpPr>
            <a:spLocks noGrp="1"/>
          </p:cNvSpPr>
          <p:nvPr>
            <p:ph type="sldNum" sz="quarter" idx="12"/>
          </p:nvPr>
        </p:nvSpPr>
        <p:spPr/>
        <p:txBody>
          <a:bodyPr/>
          <a:lstStyle/>
          <a:p>
            <a:fld id="{B2DE8CB3-EDA8-4B07-B4EA-AA2642876B92}" type="slidenum">
              <a:rPr lang="en-US" smtClean="0"/>
              <a:t>40</a:t>
            </a:fld>
            <a:endParaRPr lang="en-US"/>
          </a:p>
        </p:txBody>
      </p:sp>
    </p:spTree>
    <p:extLst>
      <p:ext uri="{BB962C8B-B14F-4D97-AF65-F5344CB8AC3E}">
        <p14:creationId xmlns:p14="http://schemas.microsoft.com/office/powerpoint/2010/main" val="799016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750"/>
                                        <p:tgtEl>
                                          <p:spTgt spid="3"/>
                                        </p:tgtEl>
                                      </p:cBhvr>
                                    </p:animEffect>
                                    <p:anim calcmode="lin" valueType="num">
                                      <p:cBhvr>
                                        <p:cTn id="14" dur="1750" fill="hold"/>
                                        <p:tgtEl>
                                          <p:spTgt spid="3"/>
                                        </p:tgtEl>
                                        <p:attrNameLst>
                                          <p:attrName>ppt_x</p:attrName>
                                        </p:attrNameLst>
                                      </p:cBhvr>
                                      <p:tavLst>
                                        <p:tav tm="0">
                                          <p:val>
                                            <p:strVal val="#ppt_x"/>
                                          </p:val>
                                        </p:tav>
                                        <p:tav tm="100000">
                                          <p:val>
                                            <p:strVal val="#ppt_x"/>
                                          </p:val>
                                        </p:tav>
                                      </p:tavLst>
                                    </p:anim>
                                    <p:anim calcmode="lin" valueType="num">
                                      <p:cBhvr>
                                        <p:cTn id="15" dur="17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750"/>
                            </p:stCondLst>
                            <p:childTnLst>
                              <p:par>
                                <p:cTn id="17" presetID="6" presetClass="entr" presetSubtype="16" fill="hold" grpId="0" nodeType="afterEffect">
                                  <p:stCondLst>
                                    <p:cond delay="125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2000"/>
                                        <p:tgtEl>
                                          <p:spTgt spid="7"/>
                                        </p:tgtEl>
                                      </p:cBhvr>
                                    </p:animEffect>
                                  </p:childTnLst>
                                </p:cTn>
                              </p:par>
                            </p:childTnLst>
                          </p:cTn>
                        </p:par>
                        <p:par>
                          <p:cTn id="20" fill="hold">
                            <p:stCondLst>
                              <p:cond delay="6000"/>
                            </p:stCondLst>
                            <p:childTnLst>
                              <p:par>
                                <p:cTn id="21" presetID="16" presetClass="entr" presetSubtype="21" fill="hold" grpId="0" nodeType="afterEffect">
                                  <p:stCondLst>
                                    <p:cond delay="100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2000"/>
                                        <p:tgtEl>
                                          <p:spTgt spid="13"/>
                                        </p:tgtEl>
                                      </p:cBhvr>
                                    </p:animEffect>
                                  </p:childTnLst>
                                </p:cTn>
                              </p:par>
                            </p:childTnLst>
                          </p:cTn>
                        </p:par>
                        <p:par>
                          <p:cTn id="24" fill="hold">
                            <p:stCondLst>
                              <p:cond delay="9000"/>
                            </p:stCondLst>
                            <p:childTnLst>
                              <p:par>
                                <p:cTn id="25" presetID="2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1250"/>
                                        <p:tgtEl>
                                          <p:spTgt spid="10"/>
                                        </p:tgtEl>
                                      </p:cBhvr>
                                    </p:animEffect>
                                  </p:childTnLst>
                                </p:cTn>
                              </p:par>
                            </p:childTnLst>
                          </p:cTn>
                        </p:par>
                        <p:par>
                          <p:cTn id="28" fill="hold">
                            <p:stCondLst>
                              <p:cond delay="10250"/>
                            </p:stCondLst>
                            <p:childTnLst>
                              <p:par>
                                <p:cTn id="29" presetID="6"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circle(in)">
                                      <p:cBhvr>
                                        <p:cTn id="31" dur="2000"/>
                                        <p:tgtEl>
                                          <p:spTgt spid="8"/>
                                        </p:tgtEl>
                                      </p:cBhvr>
                                    </p:animEffect>
                                  </p:childTnLst>
                                </p:cTn>
                              </p:par>
                            </p:childTnLst>
                          </p:cTn>
                        </p:par>
                        <p:par>
                          <p:cTn id="32" fill="hold">
                            <p:stCondLst>
                              <p:cond delay="12250"/>
                            </p:stCondLst>
                            <p:childTnLst>
                              <p:par>
                                <p:cTn id="33" presetID="21"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heel(1)">
                                      <p:cBhvr>
                                        <p:cTn id="35" dur="2000"/>
                                        <p:tgtEl>
                                          <p:spTgt spid="9"/>
                                        </p:tgtEl>
                                      </p:cBhvr>
                                    </p:animEffect>
                                  </p:childTnLst>
                                </p:cTn>
                              </p:par>
                              <p:par>
                                <p:cTn id="36" presetID="2" presetClass="exit" presetSubtype="4" fill="hold" nodeType="withEffect">
                                  <p:stCondLst>
                                    <p:cond delay="0"/>
                                  </p:stCondLst>
                                  <p:childTnLst>
                                    <p:anim calcmode="lin" valueType="num">
                                      <p:cBhvr additive="base">
                                        <p:cTn id="37" dur="1750"/>
                                        <p:tgtEl>
                                          <p:spTgt spid="11"/>
                                        </p:tgtEl>
                                        <p:attrNameLst>
                                          <p:attrName>ppt_x</p:attrName>
                                        </p:attrNameLst>
                                      </p:cBhvr>
                                      <p:tavLst>
                                        <p:tav tm="0">
                                          <p:val>
                                            <p:strVal val="ppt_x"/>
                                          </p:val>
                                        </p:tav>
                                        <p:tav tm="100000">
                                          <p:val>
                                            <p:strVal val="ppt_x"/>
                                          </p:val>
                                        </p:tav>
                                      </p:tavLst>
                                    </p:anim>
                                    <p:anim calcmode="lin" valueType="num">
                                      <p:cBhvr additive="base">
                                        <p:cTn id="38" dur="1750"/>
                                        <p:tgtEl>
                                          <p:spTgt spid="11"/>
                                        </p:tgtEl>
                                        <p:attrNameLst>
                                          <p:attrName>ppt_y</p:attrName>
                                        </p:attrNameLst>
                                      </p:cBhvr>
                                      <p:tavLst>
                                        <p:tav tm="0">
                                          <p:val>
                                            <p:strVal val="ppt_y"/>
                                          </p:val>
                                        </p:tav>
                                        <p:tav tm="100000">
                                          <p:val>
                                            <p:strVal val="1+ppt_h/2"/>
                                          </p:val>
                                        </p:tav>
                                      </p:tavLst>
                                    </p:anim>
                                    <p:set>
                                      <p:cBhvr>
                                        <p:cTn id="39" dur="1" fill="hold">
                                          <p:stCondLst>
                                            <p:cond delay="174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8" grpId="0"/>
      <p:bldP spid="9" grpId="0"/>
      <p:bldP spid="10" grpId="0"/>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371252" y="631444"/>
            <a:ext cx="4236544" cy="461665"/>
          </a:xfrm>
          <a:prstGeom prst="rect">
            <a:avLst/>
          </a:prstGeom>
        </p:spPr>
        <p:txBody>
          <a:bodyPr wrap="none">
            <a:spAutoFit/>
          </a:bodyPr>
          <a:lstStyle/>
          <a:p>
            <a:r>
              <a:rPr lang="ro-RO" altLang="en-US" sz="2400" b="1" i="1" dirty="0">
                <a:effectLst>
                  <a:outerShdw blurRad="38100" dist="38100" dir="2700000" algn="tl">
                    <a:srgbClr val="000000">
                      <a:alpha val="43137"/>
                    </a:srgbClr>
                  </a:outerShdw>
                </a:effectLst>
                <a:cs typeface="Arial" panose="020B0604020202020204" pitchFamily="34" charset="0"/>
              </a:rPr>
              <a:t>Evoluția p</a:t>
            </a:r>
            <a:r>
              <a:rPr lang="en-US" altLang="en-US" sz="2400" b="1" i="1" dirty="0" err="1">
                <a:effectLst>
                  <a:outerShdw blurRad="38100" dist="38100" dir="2700000" algn="tl">
                    <a:srgbClr val="000000">
                      <a:alpha val="43137"/>
                    </a:srgbClr>
                  </a:outerShdw>
                </a:effectLst>
                <a:cs typeface="Arial" panose="020B0604020202020204" pitchFamily="34" charset="0"/>
              </a:rPr>
              <a:t>opula</a:t>
            </a:r>
            <a:r>
              <a:rPr lang="ro-RO" altLang="en-US" sz="2400" b="1" i="1" dirty="0" err="1">
                <a:effectLst>
                  <a:outerShdw blurRad="38100" dist="38100" dir="2700000" algn="tl">
                    <a:srgbClr val="000000">
                      <a:alpha val="43137"/>
                    </a:srgbClr>
                  </a:outerShdw>
                </a:effectLst>
                <a:cs typeface="Arial" panose="020B0604020202020204" pitchFamily="34" charset="0"/>
              </a:rPr>
              <a:t>ției</a:t>
            </a:r>
            <a:r>
              <a:rPr lang="en-US" altLang="en-US" sz="2400" b="1" i="1" dirty="0">
                <a:effectLst>
                  <a:outerShdw blurRad="38100" dist="38100" dir="2700000" algn="tl">
                    <a:srgbClr val="000000">
                      <a:alpha val="43137"/>
                    </a:srgbClr>
                  </a:outerShdw>
                </a:effectLst>
                <a:cs typeface="Arial" panose="020B0604020202020204" pitchFamily="34" charset="0"/>
              </a:rPr>
              <a:t> </a:t>
            </a:r>
            <a:r>
              <a:rPr lang="en-US" altLang="en-US" sz="2400" b="1" i="1" dirty="0" err="1">
                <a:effectLst>
                  <a:outerShdw blurRad="38100" dist="38100" dir="2700000" algn="tl">
                    <a:srgbClr val="000000">
                      <a:alpha val="43137"/>
                    </a:srgbClr>
                  </a:outerShdw>
                </a:effectLst>
                <a:cs typeface="Arial" panose="020B0604020202020204" pitchFamily="34" charset="0"/>
              </a:rPr>
              <a:t>penitenciar</a:t>
            </a:r>
            <a:r>
              <a:rPr lang="ro-RO" altLang="en-US" sz="2400" b="1" i="1" dirty="0">
                <a:effectLst>
                  <a:outerShdw blurRad="38100" dist="38100" dir="2700000" algn="tl">
                    <a:srgbClr val="000000">
                      <a:alpha val="43137"/>
                    </a:srgbClr>
                  </a:outerShdw>
                </a:effectLst>
                <a:cs typeface="Arial" panose="020B0604020202020204" pitchFamily="34" charset="0"/>
              </a:rPr>
              <a:t>e</a:t>
            </a:r>
            <a:endParaRPr lang="en-US" sz="2400" b="1" i="1" dirty="0">
              <a:effectLst>
                <a:outerShdw blurRad="38100" dist="38100" dir="2700000" algn="tl">
                  <a:srgbClr val="000000">
                    <a:alpha val="43137"/>
                  </a:srgbClr>
                </a:outerShdw>
              </a:effectLst>
              <a:cs typeface="Arial" panose="020B0604020202020204" pitchFamily="34" charset="0"/>
            </a:endParaRPr>
          </a:p>
        </p:txBody>
      </p:sp>
      <p:graphicFrame>
        <p:nvGraphicFramePr>
          <p:cNvPr id="8" name="Chart 7"/>
          <p:cNvGraphicFramePr/>
          <p:nvPr>
            <p:extLst>
              <p:ext uri="{D42A27DB-BD31-4B8C-83A1-F6EECF244321}">
                <p14:modId xmlns:p14="http://schemas.microsoft.com/office/powerpoint/2010/main" val="3744661116"/>
              </p:ext>
            </p:extLst>
          </p:nvPr>
        </p:nvGraphicFramePr>
        <p:xfrm>
          <a:off x="974557" y="1752599"/>
          <a:ext cx="10479505" cy="4335379"/>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p:cNvSpPr>
            <a:spLocks noGrp="1"/>
          </p:cNvSpPr>
          <p:nvPr>
            <p:ph type="sldNum" sz="quarter" idx="12"/>
          </p:nvPr>
        </p:nvSpPr>
        <p:spPr/>
        <p:txBody>
          <a:bodyPr/>
          <a:lstStyle/>
          <a:p>
            <a:fld id="{B2DE8CB3-EDA8-4B07-B4EA-AA2642876B92}" type="slidenum">
              <a:rPr lang="en-US" smtClean="0"/>
              <a:t>41</a:t>
            </a:fld>
            <a:endParaRPr lang="en-US"/>
          </a:p>
        </p:txBody>
      </p:sp>
    </p:spTree>
    <p:extLst>
      <p:ext uri="{BB962C8B-B14F-4D97-AF65-F5344CB8AC3E}">
        <p14:creationId xmlns:p14="http://schemas.microsoft.com/office/powerpoint/2010/main" val="21667185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1250"/>
                                        <p:tgtEl>
                                          <p:spTgt spid="7"/>
                                        </p:tgtEl>
                                      </p:cBhvr>
                                    </p:animEffect>
                                  </p:childTnLst>
                                </p:cTn>
                              </p:par>
                            </p:childTnLst>
                          </p:cTn>
                        </p:par>
                        <p:par>
                          <p:cTn id="8" fill="hold">
                            <p:stCondLst>
                              <p:cond delay="1250"/>
                            </p:stCondLst>
                            <p:childTnLst>
                              <p:par>
                                <p:cTn id="9" presetID="4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anim calcmode="lin" valueType="num">
                                      <p:cBhvr>
                                        <p:cTn id="12" dur="2000" fill="hold"/>
                                        <p:tgtEl>
                                          <p:spTgt spid="8"/>
                                        </p:tgtEl>
                                        <p:attrNameLst>
                                          <p:attrName>ppt_x</p:attrName>
                                        </p:attrNameLst>
                                      </p:cBhvr>
                                      <p:tavLst>
                                        <p:tav tm="0">
                                          <p:val>
                                            <p:strVal val="#ppt_x"/>
                                          </p:val>
                                        </p:tav>
                                        <p:tav tm="100000">
                                          <p:val>
                                            <p:strVal val="#ppt_x"/>
                                          </p:val>
                                        </p:tav>
                                      </p:tavLst>
                                    </p:anim>
                                    <p:anim calcmode="lin" valueType="num">
                                      <p:cBhvr>
                                        <p:cTn id="13"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8"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4"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43217" y="192932"/>
            <a:ext cx="6556347" cy="523220"/>
          </a:xfrm>
          <a:prstGeom prst="rect">
            <a:avLst/>
          </a:prstGeom>
          <a:noFill/>
        </p:spPr>
        <p:txBody>
          <a:bodyPr wrap="none" rtlCol="0">
            <a:spAutoFit/>
          </a:bodyPr>
          <a:lstStyle/>
          <a:p>
            <a:pPr algn="ctr"/>
            <a:r>
              <a:rPr lang="ro-RO" sz="2800" b="1" i="1" dirty="0" smtClean="0">
                <a:solidFill>
                  <a:schemeClr val="bg2"/>
                </a:solidFill>
                <a:effectLst>
                  <a:outerShdw blurRad="38100" dist="38100" dir="2700000" algn="tl">
                    <a:srgbClr val="000000">
                      <a:alpha val="43137"/>
                    </a:srgbClr>
                  </a:outerShdw>
                </a:effectLst>
              </a:rPr>
              <a:t>Includerea deținuților în activități lucrative</a:t>
            </a:r>
            <a:endParaRPr lang="en-US" sz="2800" b="1" i="1" dirty="0">
              <a:solidFill>
                <a:schemeClr val="bg2"/>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905" y="1010652"/>
            <a:ext cx="4892843" cy="36696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42676" y="716152"/>
            <a:ext cx="3672198" cy="32344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54086" y="4283515"/>
            <a:ext cx="3346242" cy="224153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86885" y="3424026"/>
            <a:ext cx="3645248" cy="25125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940726" y="363802"/>
            <a:ext cx="3025421" cy="26432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Slide Number Placeholder 11"/>
          <p:cNvSpPr>
            <a:spLocks noGrp="1"/>
          </p:cNvSpPr>
          <p:nvPr>
            <p:ph type="sldNum" sz="quarter" idx="12"/>
          </p:nvPr>
        </p:nvSpPr>
        <p:spPr/>
        <p:txBody>
          <a:bodyPr/>
          <a:lstStyle/>
          <a:p>
            <a:fld id="{B2DE8CB3-EDA8-4B07-B4EA-AA2642876B92}" type="slidenum">
              <a:rPr lang="en-US" smtClean="0"/>
              <a:t>42</a:t>
            </a:fld>
            <a:endParaRPr lang="en-US"/>
          </a:p>
        </p:txBody>
      </p:sp>
    </p:spTree>
    <p:extLst>
      <p:ext uri="{BB962C8B-B14F-4D97-AF65-F5344CB8AC3E}">
        <p14:creationId xmlns:p14="http://schemas.microsoft.com/office/powerpoint/2010/main" val="147415966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par>
                          <p:cTn id="14" fill="hold">
                            <p:stCondLst>
                              <p:cond delay="3000"/>
                            </p:stCondLst>
                            <p:childTnLst>
                              <p:par>
                                <p:cTn id="15" presetID="21" presetClass="entr" presetSubtype="1"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par>
                          <p:cTn id="18" fill="hold">
                            <p:stCondLst>
                              <p:cond delay="5000"/>
                            </p:stCondLst>
                            <p:childTnLst>
                              <p:par>
                                <p:cTn id="19" presetID="16" presetClass="entr" presetSubtype="2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2000"/>
                                        <p:tgtEl>
                                          <p:spTgt spid="10"/>
                                        </p:tgtEl>
                                      </p:cBhvr>
                                    </p:animEffect>
                                  </p:childTnLst>
                                </p:cTn>
                              </p:par>
                            </p:childTnLst>
                          </p:cTn>
                        </p:par>
                        <p:par>
                          <p:cTn id="22" fill="hold">
                            <p:stCondLst>
                              <p:cond delay="7000"/>
                            </p:stCondLst>
                            <p:childTnLst>
                              <p:par>
                                <p:cTn id="23" presetID="22" presetClass="entr" presetSubtype="4"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2000"/>
                                        <p:tgtEl>
                                          <p:spTgt spid="11"/>
                                        </p:tgtEl>
                                      </p:cBhvr>
                                    </p:animEffect>
                                  </p:childTnLst>
                                </p:cTn>
                              </p:par>
                            </p:childTnLst>
                          </p:cTn>
                        </p:par>
                        <p:par>
                          <p:cTn id="26" fill="hold">
                            <p:stCondLst>
                              <p:cond delay="9000"/>
                            </p:stCondLst>
                            <p:childTnLst>
                              <p:par>
                                <p:cTn id="27" presetID="2" presetClass="entr" presetSubtype="4"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15" y="0"/>
            <a:ext cx="12192000" cy="6858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250500" y="2400215"/>
            <a:ext cx="11703182" cy="4247317"/>
          </a:xfrm>
          <a:prstGeom prst="rect">
            <a:avLst/>
          </a:prstGeom>
        </p:spPr>
        <p:txBody>
          <a:bodyPr wrap="square">
            <a:spAutoFit/>
          </a:bodyPr>
          <a:lstStyle/>
          <a:p>
            <a:pPr algn="just">
              <a:lnSpc>
                <a:spcPct val="150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cursul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anului 2017</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efectivul mediu de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1102</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persoane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private de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libertate,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au fost folosite la muncă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un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număr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376</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reprezentând 34,12 % din efectivul total al unităţii, astfel:  </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spcAft>
                <a:spcPts val="0"/>
              </a:spcAft>
              <a:buFont typeface="Symbol" panose="05050102010706020507" pitchFamily="18" charset="2"/>
              <a:buChar char=""/>
            </a:pP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muncă</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plată</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folosit</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204</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deținuți</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reprezentând</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18,51</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din</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efectivul</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total;</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spcAft>
                <a:spcPts val="0"/>
              </a:spcAft>
              <a:buFont typeface="Symbol" panose="05050102010706020507" pitchFamily="18" charset="2"/>
              <a:buChar char=""/>
            </a:pP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interesul</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locului</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deţinere</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folosit</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172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 deținuți</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reprezentând</a:t>
            </a: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15,61 </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efectivul total</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(întărirea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dispozitivelor de pază, gospodăria agrozootehnică, activități cu caracter gospodăresc necesare penitenciarului)</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457200" algn="just">
              <a:lnSpc>
                <a:spcPct val="150000"/>
              </a:lnSpc>
              <a:spcAft>
                <a:spcPts val="0"/>
              </a:spcAft>
            </a:pPr>
            <a:r>
              <a:rPr lang="fr-FR"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tabLst>
                <a:tab pos="752475" algn="l"/>
                <a:tab pos="90043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fr-FR"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n cursul anului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2017</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au fost încheiate un număr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12</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contracte de prestări servicii cu persoane juridice.</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tabLst>
                <a:tab pos="914400"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Fondul total de venituri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obţinut</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facturat în cursul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anului 2017</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 fost în valoare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4.738.083,15</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lei.</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tabLst>
                <a:tab pos="914400"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S-au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obţinut</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bonusuri de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performanţă</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valoare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200.456,29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lei</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p:cNvSpPr txBox="1"/>
          <p:nvPr/>
        </p:nvSpPr>
        <p:spPr>
          <a:xfrm>
            <a:off x="250500" y="694964"/>
            <a:ext cx="6556347" cy="523220"/>
          </a:xfrm>
          <a:prstGeom prst="rect">
            <a:avLst/>
          </a:prstGeom>
          <a:noFill/>
        </p:spPr>
        <p:txBody>
          <a:bodyPr wrap="none" rtlCol="0">
            <a:spAutoFit/>
          </a:bodyPr>
          <a:lstStyle/>
          <a:p>
            <a:pPr algn="ctr"/>
            <a:r>
              <a:rPr lang="ro-RO" sz="2800" b="1" i="1" dirty="0" smtClean="0">
                <a:effectLst>
                  <a:outerShdw blurRad="38100" dist="38100" dir="2700000" algn="tl">
                    <a:srgbClr val="000000">
                      <a:alpha val="43137"/>
                    </a:srgbClr>
                  </a:outerShdw>
                </a:effectLst>
              </a:rPr>
              <a:t>Includerea deținuților în activități lucrative</a:t>
            </a:r>
            <a:endParaRPr lang="en-US" sz="2800" b="1" i="1"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06620" y="217236"/>
            <a:ext cx="2794213" cy="2182979"/>
          </a:xfrm>
          <a:prstGeom prst="rect">
            <a:avLst/>
          </a:prstGeom>
        </p:spPr>
      </p:pic>
      <p:sp>
        <p:nvSpPr>
          <p:cNvPr id="3" name="Slide Number Placeholder 2"/>
          <p:cNvSpPr>
            <a:spLocks noGrp="1"/>
          </p:cNvSpPr>
          <p:nvPr>
            <p:ph type="sldNum" sz="quarter" idx="12"/>
          </p:nvPr>
        </p:nvSpPr>
        <p:spPr/>
        <p:txBody>
          <a:bodyPr/>
          <a:lstStyle/>
          <a:p>
            <a:fld id="{B2DE8CB3-EDA8-4B07-B4EA-AA2642876B92}" type="slidenum">
              <a:rPr lang="en-US" smtClean="0"/>
              <a:t>43</a:t>
            </a:fld>
            <a:endParaRPr lang="en-US"/>
          </a:p>
        </p:txBody>
      </p:sp>
    </p:spTree>
    <p:extLst>
      <p:ext uri="{BB962C8B-B14F-4D97-AF65-F5344CB8AC3E}">
        <p14:creationId xmlns:p14="http://schemas.microsoft.com/office/powerpoint/2010/main" val="294006671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26" presetClass="emph" presetSubtype="0" fill="hold" nodeType="afterEffect">
                                  <p:stCondLst>
                                    <p:cond delay="0"/>
                                  </p:stCondLst>
                                  <p:childTnLst>
                                    <p:animEffect transition="out" filter="fade">
                                      <p:cBhvr>
                                        <p:cTn id="11" dur="1500" tmFilter="0, 0; .2, .5; .8, .5; 1, 0"/>
                                        <p:tgtEl>
                                          <p:spTgt spid="10"/>
                                        </p:tgtEl>
                                      </p:cBhvr>
                                    </p:animEffect>
                                    <p:animScale>
                                      <p:cBhvr>
                                        <p:cTn id="12" dur="750" autoRev="1" fill="hold"/>
                                        <p:tgtEl>
                                          <p:spTgt spid="10"/>
                                        </p:tgtEl>
                                      </p:cBhvr>
                                      <p:by x="105000" y="105000"/>
                                    </p:animScale>
                                  </p:childTnLst>
                                </p:cTn>
                              </p:par>
                            </p:childTnLst>
                          </p:cTn>
                        </p:par>
                        <p:par>
                          <p:cTn id="13" fill="hold">
                            <p:stCondLst>
                              <p:cond delay="2750"/>
                            </p:stCondLst>
                            <p:childTnLst>
                              <p:par>
                                <p:cTn id="14" presetID="2" presetClass="entr" presetSubtype="9"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2750" fill="hold"/>
                                        <p:tgtEl>
                                          <p:spTgt spid="8"/>
                                        </p:tgtEl>
                                        <p:attrNameLst>
                                          <p:attrName>ppt_x</p:attrName>
                                        </p:attrNameLst>
                                      </p:cBhvr>
                                      <p:tavLst>
                                        <p:tav tm="0">
                                          <p:val>
                                            <p:strVal val="0-#ppt_w/2"/>
                                          </p:val>
                                        </p:tav>
                                        <p:tav tm="100000">
                                          <p:val>
                                            <p:strVal val="#ppt_x"/>
                                          </p:val>
                                        </p:tav>
                                      </p:tavLst>
                                    </p:anim>
                                    <p:anim calcmode="lin" valueType="num">
                                      <p:cBhvr additive="base">
                                        <p:cTn id="17" dur="275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250500" y="694964"/>
            <a:ext cx="6556347" cy="523220"/>
          </a:xfrm>
          <a:prstGeom prst="rect">
            <a:avLst/>
          </a:prstGeom>
          <a:noFill/>
        </p:spPr>
        <p:txBody>
          <a:bodyPr wrap="none" rtlCol="0">
            <a:spAutoFit/>
          </a:bodyPr>
          <a:lstStyle/>
          <a:p>
            <a:pPr algn="ctr"/>
            <a:r>
              <a:rPr lang="ro-RO" sz="2800" b="1" i="1" dirty="0" smtClean="0">
                <a:effectLst>
                  <a:outerShdw blurRad="38100" dist="38100" dir="2700000" algn="tl">
                    <a:srgbClr val="000000">
                      <a:alpha val="43137"/>
                    </a:srgbClr>
                  </a:outerShdw>
                </a:effectLst>
              </a:rPr>
              <a:t>Includerea deținuților în activități lucrative</a:t>
            </a:r>
            <a:endParaRPr lang="en-US" sz="2800" b="1" i="1" dirty="0">
              <a:effectLst>
                <a:outerShdw blurRad="38100" dist="38100" dir="2700000" algn="tl">
                  <a:srgbClr val="000000">
                    <a:alpha val="43137"/>
                  </a:srgbClr>
                </a:outerShdw>
              </a:effectLst>
            </a:endParaRPr>
          </a:p>
        </p:txBody>
      </p:sp>
      <p:sp>
        <p:nvSpPr>
          <p:cNvPr id="8" name="Rectangle 7"/>
          <p:cNvSpPr/>
          <p:nvPr/>
        </p:nvSpPr>
        <p:spPr>
          <a:xfrm>
            <a:off x="346910" y="1393105"/>
            <a:ext cx="11498179" cy="4324261"/>
          </a:xfrm>
          <a:prstGeom prst="rect">
            <a:avLst/>
          </a:prstGeom>
        </p:spPr>
        <p:txBody>
          <a:bodyPr wrap="square">
            <a:spAutoFit/>
          </a:bodyPr>
          <a:lstStyle/>
          <a:p>
            <a:pPr algn="just">
              <a:lnSpc>
                <a:spcPct val="150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cursul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semestrului I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al anului 2018,</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din efectivul mediu de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1093</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persoane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private de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libertate,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activităţi productive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au fost incluse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384,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reprezentând 35,13 % din efectivul total.</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indent="457200">
              <a:lnSpc>
                <a:spcPct val="150000"/>
              </a:lnSpc>
              <a:spcAft>
                <a:spcPts val="600"/>
              </a:spcAf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Din acest efectiv:</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spcAft>
                <a:spcPts val="0"/>
              </a:spcAft>
              <a:buFont typeface="Symbol" panose="05050102010706020507" pitchFamily="18" charset="2"/>
              <a:buChar char=""/>
              <a:tabLst>
                <a:tab pos="457200"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muncă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 plată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au fost incluși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227</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deținuți –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20,77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efectivul total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spcAft>
                <a:spcPts val="0"/>
              </a:spcAft>
              <a:buFont typeface="Symbol" panose="05050102010706020507" pitchFamily="18" charset="2"/>
              <a:buChar char=""/>
              <a:tabLst>
                <a:tab pos="457200" algn="l"/>
              </a:tabLs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 interesul locului de deţinere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au fost incluși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156</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deținuți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14,27 % din efectivul total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gn="just">
              <a:lnSpc>
                <a:spcPct val="150000"/>
              </a:lnSpc>
              <a:spcAft>
                <a:spcPts val="0"/>
              </a:spcAft>
              <a:buFont typeface="Symbol" panose="05050102010706020507" pitchFamily="18" charset="2"/>
              <a:buChar char=""/>
              <a:tabLst>
                <a:tab pos="457200" algn="l"/>
              </a:tabLs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la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activități de voluntariat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 participat </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 </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deținut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0,09</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din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efectivul total</a:t>
            </a: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În aceeași perioadă de referință s-au </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încheiat 12 contracte cu persoane juridice. (10 contracte de prestări servicii și 2 contracte de voluntariat)</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Fondul</a:t>
            </a:r>
            <a:r>
              <a:rPr lang="es-ES_tradnl"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total de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venituri</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obţinut</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cursul</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semestrului</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I a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fost</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valoare</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de </a:t>
            </a:r>
            <a:r>
              <a:rPr lang="es-ES_tradnl"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3,391.764,69</a:t>
            </a:r>
            <a:r>
              <a:rPr lang="es-ES_tradnl"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r>
              <a:rPr lang="es-ES_tradnl" i="1" dirty="0" err="1"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lei</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a:r>
            <a:r>
              <a:rPr lang="ro-RO" b="1"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În primul semestru al anului 2018 s-au </a:t>
            </a:r>
            <a:r>
              <a:rPr lang="ro-RO"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obţinut</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bonusuri de performanță în valoare de </a:t>
            </a:r>
            <a:r>
              <a:rPr lang="ro-RO"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131.825,07</a:t>
            </a:r>
            <a:r>
              <a:rPr lang="ro-RO"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 lei. </a:t>
            </a:r>
            <a:endParaRPr lang="en-US" b="1"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44</a:t>
            </a:fld>
            <a:endParaRPr lang="en-US"/>
          </a:p>
        </p:txBody>
      </p:sp>
    </p:spTree>
    <p:extLst>
      <p:ext uri="{BB962C8B-B14F-4D97-AF65-F5344CB8AC3E}">
        <p14:creationId xmlns:p14="http://schemas.microsoft.com/office/powerpoint/2010/main" val="292041608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250" fill="hold"/>
                                        <p:tgtEl>
                                          <p:spTgt spid="7"/>
                                        </p:tgtEl>
                                        <p:attrNameLst>
                                          <p:attrName>ppt_x</p:attrName>
                                        </p:attrNameLst>
                                      </p:cBhvr>
                                      <p:tavLst>
                                        <p:tav tm="0">
                                          <p:val>
                                            <p:strVal val="0-#ppt_w/2"/>
                                          </p:val>
                                        </p:tav>
                                        <p:tav tm="100000">
                                          <p:val>
                                            <p:strVal val="#ppt_x"/>
                                          </p:val>
                                        </p:tav>
                                      </p:tavLst>
                                    </p:anim>
                                    <p:anim calcmode="lin" valueType="num">
                                      <p:cBhvr additive="base">
                                        <p:cTn id="8" dur="12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250"/>
                            </p:stCondLst>
                            <p:childTnLst>
                              <p:par>
                                <p:cTn id="10" presetID="16" presetClass="entr" presetSubtype="42"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outHorizontal)">
                                      <p:cBhvr>
                                        <p:cTn id="12" dur="2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
        <p:nvSpPr>
          <p:cNvPr id="5" name="TextBox 4"/>
          <p:cNvSpPr txBox="1"/>
          <p:nvPr/>
        </p:nvSpPr>
        <p:spPr>
          <a:xfrm>
            <a:off x="488024" y="253946"/>
            <a:ext cx="4923784" cy="523220"/>
          </a:xfrm>
          <a:prstGeom prst="rect">
            <a:avLst/>
          </a:prstGeom>
          <a:noFill/>
        </p:spPr>
        <p:txBody>
          <a:bodyPr wrap="none" rtlCol="0">
            <a:spAutoFit/>
          </a:bodyPr>
          <a:lstStyle/>
          <a:p>
            <a:r>
              <a:rPr lang="ro-RO" sz="2800" i="1" dirty="0" smtClean="0">
                <a:solidFill>
                  <a:schemeClr val="bg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Demersuri de reintegrare socială</a:t>
            </a:r>
            <a:endParaRPr lang="en-US" sz="2800" i="1" dirty="0">
              <a:solidFill>
                <a:schemeClr val="bg2"/>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7"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9517" y="3705020"/>
            <a:ext cx="8146541" cy="2308324"/>
          </a:xfrm>
          <a:prstGeom prst="rect">
            <a:avLst/>
          </a:prstGeom>
        </p:spPr>
        <p:txBody>
          <a:bodyPr wrap="square">
            <a:spAutoFit/>
          </a:bodyPr>
          <a:lstStyle/>
          <a:p>
            <a:pPr algn="just"/>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Demersurile</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educație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asistență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psihosocială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desfăşurate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persoanele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private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libertate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sunt</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orientate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spre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compensarea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nevoilor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sau</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riscurilor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identificate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din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perspectiva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comportamentului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infracţional</a:t>
            </a:r>
            <a:r>
              <a:rPr lang="ro-RO"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US"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și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vizează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activități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menţinere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încurajare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legăturilor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cu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familia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societatea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şcolarizare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calificare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profesională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menţinere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tonusului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fizic</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stimulare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aptitudinilor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artistice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literare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muzicale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abordarea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individualizată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fiind</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menită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contribuie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la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combaterea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recidivei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creşterea</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şanselor</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de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reintegrare</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socială</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în</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momentul</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i="1" dirty="0" err="1">
                <a:effectLst>
                  <a:outerShdw blurRad="38100" dist="38100" dir="2700000" algn="tl">
                    <a:srgbClr val="000000">
                      <a:alpha val="43137"/>
                    </a:srgbClr>
                  </a:outerShdw>
                </a:effectLst>
                <a:latin typeface="Arial" panose="020B0604020202020204" pitchFamily="34" charset="0"/>
                <a:cs typeface="Arial" panose="020B0604020202020204" pitchFamily="34" charset="0"/>
              </a:rPr>
              <a:t>liberării</a:t>
            </a:r>
            <a:r>
              <a:rPr lang="en-US"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p:txBody>
      </p:sp>
      <p:graphicFrame>
        <p:nvGraphicFramePr>
          <p:cNvPr id="9" name="Diagram 8"/>
          <p:cNvGraphicFramePr/>
          <p:nvPr>
            <p:extLst>
              <p:ext uri="{D42A27DB-BD31-4B8C-83A1-F6EECF244321}">
                <p14:modId xmlns:p14="http://schemas.microsoft.com/office/powerpoint/2010/main" val="3206855094"/>
              </p:ext>
            </p:extLst>
          </p:nvPr>
        </p:nvGraphicFramePr>
        <p:xfrm>
          <a:off x="124240" y="1237018"/>
          <a:ext cx="4419600" cy="2438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931437" y="847997"/>
            <a:ext cx="3769895" cy="282742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49047" y="2261707"/>
            <a:ext cx="3268521" cy="245139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911573" y="-191605"/>
            <a:ext cx="4186989" cy="314024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1143781">
            <a:off x="8468899" y="4011239"/>
            <a:ext cx="3072335" cy="24263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 name="Slide Number Placeholder 2"/>
          <p:cNvSpPr>
            <a:spLocks noGrp="1"/>
          </p:cNvSpPr>
          <p:nvPr>
            <p:ph type="sldNum" sz="quarter" idx="12"/>
          </p:nvPr>
        </p:nvSpPr>
        <p:spPr/>
        <p:txBody>
          <a:bodyPr/>
          <a:lstStyle/>
          <a:p>
            <a:fld id="{B2DE8CB3-EDA8-4B07-B4EA-AA2642876B92}" type="slidenum">
              <a:rPr lang="en-US" smtClean="0"/>
              <a:t>45</a:t>
            </a:fld>
            <a:endParaRPr lang="en-US"/>
          </a:p>
        </p:txBody>
      </p:sp>
    </p:spTree>
    <p:extLst>
      <p:ext uri="{BB962C8B-B14F-4D97-AF65-F5344CB8AC3E}">
        <p14:creationId xmlns:p14="http://schemas.microsoft.com/office/powerpoint/2010/main" val="1053844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1750"/>
                                        <p:tgtEl>
                                          <p:spTgt spid="5"/>
                                        </p:tgtEl>
                                      </p:cBhvr>
                                    </p:animEffect>
                                  </p:childTnLst>
                                </p:cTn>
                              </p:par>
                            </p:childTnLst>
                          </p:cTn>
                        </p:par>
                        <p:par>
                          <p:cTn id="8" fill="hold">
                            <p:stCondLst>
                              <p:cond delay="1750"/>
                            </p:stCondLst>
                            <p:childTnLst>
                              <p:par>
                                <p:cTn id="9" presetID="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1750" fill="hold"/>
                                        <p:tgtEl>
                                          <p:spTgt spid="9"/>
                                        </p:tgtEl>
                                        <p:attrNameLst>
                                          <p:attrName>ppt_x</p:attrName>
                                        </p:attrNameLst>
                                      </p:cBhvr>
                                      <p:tavLst>
                                        <p:tav tm="0">
                                          <p:val>
                                            <p:strVal val="#ppt_x"/>
                                          </p:val>
                                        </p:tav>
                                        <p:tav tm="100000">
                                          <p:val>
                                            <p:strVal val="#ppt_x"/>
                                          </p:val>
                                        </p:tav>
                                      </p:tavLst>
                                    </p:anim>
                                    <p:anim calcmode="lin" valueType="num">
                                      <p:cBhvr additive="base">
                                        <p:cTn id="12" dur="175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3500"/>
                            </p:stCondLst>
                            <p:childTnLst>
                              <p:par>
                                <p:cTn id="14" presetID="14" presetClass="entr" presetSubtype="1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2500"/>
                                        <p:tgtEl>
                                          <p:spTgt spid="8"/>
                                        </p:tgtEl>
                                      </p:cBhvr>
                                    </p:animEffect>
                                  </p:childTnLst>
                                </p:cTn>
                              </p:par>
                            </p:childTnLst>
                          </p:cTn>
                        </p:par>
                        <p:par>
                          <p:cTn id="17" fill="hold">
                            <p:stCondLst>
                              <p:cond delay="6000"/>
                            </p:stCondLst>
                            <p:childTnLst>
                              <p:par>
                                <p:cTn id="18" presetID="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2000" fill="hold"/>
                                        <p:tgtEl>
                                          <p:spTgt spid="10"/>
                                        </p:tgtEl>
                                        <p:attrNameLst>
                                          <p:attrName>ppt_x</p:attrName>
                                        </p:attrNameLst>
                                      </p:cBhvr>
                                      <p:tavLst>
                                        <p:tav tm="0">
                                          <p:val>
                                            <p:strVal val="#ppt_x"/>
                                          </p:val>
                                        </p:tav>
                                        <p:tav tm="100000">
                                          <p:val>
                                            <p:strVal val="#ppt_x"/>
                                          </p:val>
                                        </p:tav>
                                      </p:tavLst>
                                    </p:anim>
                                    <p:anim calcmode="lin" valueType="num">
                                      <p:cBhvr additive="base">
                                        <p:cTn id="21" dur="2000" fill="hold"/>
                                        <p:tgtEl>
                                          <p:spTgt spid="10"/>
                                        </p:tgtEl>
                                        <p:attrNameLst>
                                          <p:attrName>ppt_y</p:attrName>
                                        </p:attrNameLst>
                                      </p:cBhvr>
                                      <p:tavLst>
                                        <p:tav tm="0">
                                          <p:val>
                                            <p:strVal val="1+#ppt_h/2"/>
                                          </p:val>
                                        </p:tav>
                                        <p:tav tm="100000">
                                          <p:val>
                                            <p:strVal val="#ppt_y"/>
                                          </p:val>
                                        </p:tav>
                                      </p:tavLst>
                                    </p:anim>
                                  </p:childTnLst>
                                </p:cTn>
                              </p:par>
                            </p:childTnLst>
                          </p:cTn>
                        </p:par>
                        <p:par>
                          <p:cTn id="22" fill="hold">
                            <p:stCondLst>
                              <p:cond delay="8000"/>
                            </p:stCondLst>
                            <p:childTnLst>
                              <p:par>
                                <p:cTn id="23" presetID="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250" fill="hold"/>
                                        <p:tgtEl>
                                          <p:spTgt spid="11"/>
                                        </p:tgtEl>
                                        <p:attrNameLst>
                                          <p:attrName>ppt_x</p:attrName>
                                        </p:attrNameLst>
                                      </p:cBhvr>
                                      <p:tavLst>
                                        <p:tav tm="0">
                                          <p:val>
                                            <p:strVal val="0-#ppt_w/2"/>
                                          </p:val>
                                        </p:tav>
                                        <p:tav tm="100000">
                                          <p:val>
                                            <p:strVal val="#ppt_x"/>
                                          </p:val>
                                        </p:tav>
                                      </p:tavLst>
                                    </p:anim>
                                    <p:anim calcmode="lin" valueType="num">
                                      <p:cBhvr additive="base">
                                        <p:cTn id="26" dur="225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10250"/>
                            </p:stCondLst>
                            <p:childTnLst>
                              <p:par>
                                <p:cTn id="28" presetID="42"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500"/>
                                        <p:tgtEl>
                                          <p:spTgt spid="12"/>
                                        </p:tgtEl>
                                      </p:cBhvr>
                                    </p:animEffect>
                                    <p:anim calcmode="lin" valueType="num">
                                      <p:cBhvr>
                                        <p:cTn id="31" dur="2500" fill="hold"/>
                                        <p:tgtEl>
                                          <p:spTgt spid="12"/>
                                        </p:tgtEl>
                                        <p:attrNameLst>
                                          <p:attrName>ppt_x</p:attrName>
                                        </p:attrNameLst>
                                      </p:cBhvr>
                                      <p:tavLst>
                                        <p:tav tm="0">
                                          <p:val>
                                            <p:strVal val="#ppt_x"/>
                                          </p:val>
                                        </p:tav>
                                        <p:tav tm="100000">
                                          <p:val>
                                            <p:strVal val="#ppt_x"/>
                                          </p:val>
                                        </p:tav>
                                      </p:tavLst>
                                    </p:anim>
                                    <p:anim calcmode="lin" valueType="num">
                                      <p:cBhvr>
                                        <p:cTn id="32" dur="2500" fill="hold"/>
                                        <p:tgtEl>
                                          <p:spTgt spid="12"/>
                                        </p:tgtEl>
                                        <p:attrNameLst>
                                          <p:attrName>ppt_y</p:attrName>
                                        </p:attrNameLst>
                                      </p:cBhvr>
                                      <p:tavLst>
                                        <p:tav tm="0">
                                          <p:val>
                                            <p:strVal val="#ppt_y+.1"/>
                                          </p:val>
                                        </p:tav>
                                        <p:tav tm="100000">
                                          <p:val>
                                            <p:strVal val="#ppt_y"/>
                                          </p:val>
                                        </p:tav>
                                      </p:tavLst>
                                    </p:anim>
                                  </p:childTnLst>
                                </p:cTn>
                              </p:par>
                            </p:childTnLst>
                          </p:cTn>
                        </p:par>
                        <p:par>
                          <p:cTn id="33" fill="hold">
                            <p:stCondLst>
                              <p:cond delay="12750"/>
                            </p:stCondLst>
                            <p:childTnLst>
                              <p:par>
                                <p:cTn id="34" presetID="2" presetClass="entr" presetSubtype="8"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2000" fill="hold"/>
                                        <p:tgtEl>
                                          <p:spTgt spid="13"/>
                                        </p:tgtEl>
                                        <p:attrNameLst>
                                          <p:attrName>ppt_x</p:attrName>
                                        </p:attrNameLst>
                                      </p:cBhvr>
                                      <p:tavLst>
                                        <p:tav tm="0">
                                          <p:val>
                                            <p:strVal val="0-#ppt_w/2"/>
                                          </p:val>
                                        </p:tav>
                                        <p:tav tm="100000">
                                          <p:val>
                                            <p:strVal val="#ppt_x"/>
                                          </p:val>
                                        </p:tav>
                                      </p:tavLst>
                                    </p:anim>
                                    <p:anim calcmode="lin" valueType="num">
                                      <p:cBhvr additive="base">
                                        <p:cTn id="37" dur="2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Graphic spid="9" grpId="0">
        <p:bldAsOne/>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364958" y="1181569"/>
            <a:ext cx="6757738" cy="5189113"/>
          </a:xfrm>
          <a:prstGeom prst="rect">
            <a:avLst/>
          </a:prstGeom>
        </p:spPr>
        <p:txBody>
          <a:bodyPr wrap="square">
            <a:spAutoFit/>
          </a:bodyPr>
          <a:lstStyle/>
          <a:p>
            <a:pPr indent="45720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În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semestrul I al anului 2018</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au fost organizate demersuri educaționale cu toate categoriile de persoane custodiate, fiind consemnate </a:t>
            </a:r>
            <a:r>
              <a:rPr lang="ro-RO"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655 de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participări la programe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respectiv,</a:t>
            </a:r>
            <a:r>
              <a:rPr lang="ro-RO"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1429 de participări la activități </a:t>
            </a:r>
            <a:r>
              <a:rPr lang="ro-RO"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semistructurate.</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457200" algn="just">
              <a:lnSpc>
                <a:spcPct val="115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Procesul de instruire în </a:t>
            </a:r>
            <a:r>
              <a:rPr lang="ro-RO"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anul </a:t>
            </a:r>
            <a:r>
              <a:rPr lang="ro-RO" i="1" u="sng"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şcolar</a:t>
            </a:r>
            <a:r>
              <a:rPr lang="ro-RO"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2017-2018 a fost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susţinut</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de cadre didactice, cuprinzând  6 clase afiliate la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Şcoala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Gimnazială „Avram Iancu” Arad (2 clase în sistem simultan - clasele I-III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II-IV pentru ciclul primar, precum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câte o clasă pentru ciclul gimnazial); pentru ciclul liceal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funcţionează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2 clase afiliate Liceului Tehnologic „Iuliu Moldovan” Arad (clasa a IX-a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 X-a). În acest an școlar, </a:t>
            </a:r>
            <a:r>
              <a:rPr lang="ro-RO" b="1" i="1" u="sng"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91 de deținuți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au urmat această formă de instruire.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a:p>
            <a:pPr indent="457200" algn="just">
              <a:lnSpc>
                <a:spcPct val="115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Adiacent, în baza protocolului încheiat cu Universitatea Vasile Goldiș Arad, Facultatea de Științe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Socio</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-Umane și educație Fizică și Sport,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doi deținuți au fost incluși la cursuri universitare, forma de învățământ la distanță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rPr>
              <a:t>. </a:t>
            </a:r>
            <a:endParaRPr lang="en-US"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Arial" panose="020B0604020202020204" pitchFamily="34" charset="0"/>
            </a:endParaRPr>
          </a:p>
        </p:txBody>
      </p:sp>
      <p:sp>
        <p:nvSpPr>
          <p:cNvPr id="8" name="TextBox 7"/>
          <p:cNvSpPr txBox="1"/>
          <p:nvPr/>
        </p:nvSpPr>
        <p:spPr>
          <a:xfrm>
            <a:off x="596308" y="551135"/>
            <a:ext cx="4254754" cy="461665"/>
          </a:xfrm>
          <a:prstGeom prst="rect">
            <a:avLst/>
          </a:prstGeom>
          <a:noFill/>
        </p:spPr>
        <p:txBody>
          <a:bodyPr wrap="none" rtlCol="0">
            <a:spAutoFit/>
          </a:bodyPr>
          <a:lstStyle/>
          <a:p>
            <a:r>
              <a:rPr lang="ro-RO" sz="2400" i="1" dirty="0" smtClean="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Demersuri de reintegrare socială</a:t>
            </a:r>
            <a:endParaRPr lang="en-US" sz="24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9" name="Picture 8" descr="E:\Prezentari unitati\ARAD\R104\Picture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7654" y="910161"/>
            <a:ext cx="4024603" cy="27229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59739" y="4339949"/>
            <a:ext cx="2595218" cy="1811246"/>
          </a:xfrm>
          <a:prstGeom prst="rect">
            <a:avLst/>
          </a:prstGeom>
        </p:spPr>
      </p:pic>
      <p:sp>
        <p:nvSpPr>
          <p:cNvPr id="3" name="Slide Number Placeholder 2"/>
          <p:cNvSpPr>
            <a:spLocks noGrp="1"/>
          </p:cNvSpPr>
          <p:nvPr>
            <p:ph type="sldNum" sz="quarter" idx="12"/>
          </p:nvPr>
        </p:nvSpPr>
        <p:spPr/>
        <p:txBody>
          <a:bodyPr/>
          <a:lstStyle/>
          <a:p>
            <a:fld id="{B2DE8CB3-EDA8-4B07-B4EA-AA2642876B92}" type="slidenum">
              <a:rPr lang="en-US" smtClean="0"/>
              <a:t>46</a:t>
            </a:fld>
            <a:endParaRPr lang="en-US"/>
          </a:p>
        </p:txBody>
      </p:sp>
    </p:spTree>
    <p:extLst>
      <p:ext uri="{BB962C8B-B14F-4D97-AF65-F5344CB8AC3E}">
        <p14:creationId xmlns:p14="http://schemas.microsoft.com/office/powerpoint/2010/main" val="39438972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750"/>
                                        <p:tgtEl>
                                          <p:spTgt spid="8"/>
                                        </p:tgtEl>
                                      </p:cBhvr>
                                    </p:animEffect>
                                  </p:childTnLst>
                                </p:cTn>
                              </p:par>
                            </p:childTnLst>
                          </p:cTn>
                        </p:par>
                        <p:par>
                          <p:cTn id="8" fill="hold">
                            <p:stCondLst>
                              <p:cond delay="175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2000"/>
                                        <p:tgtEl>
                                          <p:spTgt spid="7"/>
                                        </p:tgtEl>
                                      </p:cBhvr>
                                    </p:animEffect>
                                  </p:childTnLst>
                                </p:cTn>
                              </p:par>
                            </p:childTnLst>
                          </p:cTn>
                        </p:par>
                        <p:par>
                          <p:cTn id="12" fill="hold">
                            <p:stCondLst>
                              <p:cond delay="375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8" presetClass="emph" presetSubtype="0" fill="hold" nodeType="withEffect">
                                  <p:stCondLst>
                                    <p:cond delay="0"/>
                                  </p:stCondLst>
                                  <p:childTnLst>
                                    <p:animRot by="21600000">
                                      <p:cBhvr>
                                        <p:cTn id="19" dur="2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15"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596308" y="551135"/>
            <a:ext cx="4254754" cy="461665"/>
          </a:xfrm>
          <a:prstGeom prst="rect">
            <a:avLst/>
          </a:prstGeom>
          <a:noFill/>
        </p:spPr>
        <p:txBody>
          <a:bodyPr wrap="none" rtlCol="0">
            <a:spAutoFit/>
          </a:bodyPr>
          <a:lstStyle/>
          <a:p>
            <a:r>
              <a:rPr lang="ro-RO" sz="2400" i="1" dirty="0" smtClean="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Demersuri de reintegrare socială</a:t>
            </a:r>
            <a:endParaRPr lang="en-US" sz="24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8" name="Rectangle 7"/>
          <p:cNvSpPr/>
          <p:nvPr/>
        </p:nvSpPr>
        <p:spPr>
          <a:xfrm>
            <a:off x="6906125" y="841876"/>
            <a:ext cx="5065295" cy="5805692"/>
          </a:xfrm>
          <a:prstGeom prst="rect">
            <a:avLst/>
          </a:prstGeom>
        </p:spPr>
        <p:txBody>
          <a:bodyPr wrap="square">
            <a:spAutoFit/>
          </a:bodyPr>
          <a:lstStyle/>
          <a:p>
            <a:pPr indent="448310" algn="just">
              <a:lnSpc>
                <a:spcPct val="115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 vederea dezvoltării activităților de reintegrare socială pe linia pregătirii profesionale a deținuților, Penitenciarul Arad colaborează cu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Agenția Județeană de Ocupare a Forței de Muncă Arad</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fiind organizate cursuri de formare profesională (în funcție de posibilitățile existente și de prevederile legale în vigoare) și activități de consiliere/mediere a muncii. </a:t>
            </a:r>
            <a:endPar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endParaRPr>
          </a:p>
          <a:p>
            <a:pPr indent="448310" algn="just">
              <a:lnSpc>
                <a:spcPct val="115000"/>
              </a:lnSpc>
              <a:spcAft>
                <a:spcPts val="0"/>
              </a:spcAft>
            </a:pP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Penitenciarul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Arad participă anual la </a:t>
            </a:r>
            <a:r>
              <a:rPr lang="ro-RO" b="1" i="1" u="sng"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bursele locurilor de muncă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organizate în plan local, acțiuni care permit deținuților </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exersarea deprinderilor de căutare </a:t>
            </a:r>
            <a:r>
              <a:rPr lang="ro-RO" i="1" dirty="0" err="1">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err="1">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obţinere</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 unui loc de muncă. </a:t>
            </a:r>
            <a:endParaRPr lang="ro-RO" i="1" dirty="0" smtClean="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endParaRPr>
          </a:p>
          <a:p>
            <a:pPr indent="448310" algn="just">
              <a:lnSpc>
                <a:spcPct val="115000"/>
              </a:lnSpc>
              <a:spcAft>
                <a:spcPts val="0"/>
              </a:spcAft>
            </a:pPr>
            <a:r>
              <a:rPr lang="ro-RO" i="1" dirty="0" smtClean="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a:t>
            </a:r>
            <a:r>
              <a:rPr lang="ro-RO" i="1" dirty="0">
                <a:solidFill>
                  <a:srgbClr val="000000"/>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asemenea,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AJOFM Arad transmite lunar lista locurilor de muncă vacante, care este pusă la dispoziția persoanelor private de libertate aflate în custodia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unității. </a:t>
            </a:r>
            <a:endParaRPr lang="en-US" sz="1600"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45915" y="1228140"/>
            <a:ext cx="3913189" cy="293489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714287">
            <a:off x="97620" y="1870907"/>
            <a:ext cx="3124753" cy="234356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Rectangle 10"/>
          <p:cNvSpPr/>
          <p:nvPr/>
        </p:nvSpPr>
        <p:spPr>
          <a:xfrm>
            <a:off x="298550" y="4543801"/>
            <a:ext cx="6252411" cy="2308324"/>
          </a:xfrm>
          <a:prstGeom prst="rect">
            <a:avLst/>
          </a:prstGeom>
        </p:spPr>
        <p:txBody>
          <a:bodyPr wrap="square">
            <a:spAutoFit/>
          </a:bodyPr>
          <a:lstStyle/>
          <a:p>
            <a:pPr indent="457200" algn="just"/>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Pe </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linia acțiunilor de culturalizare,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ocupaţionale</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de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creaţie</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literară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şi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de exprimare artistică, sunt organizate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activităţi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diverse, cu prilejul anumitor sărbători sau aniversări, în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direcţia</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creșterii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motivaţiei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persoanelor private de libertate pentru domeniul artistic. </a:t>
            </a:r>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p>
          <a:p>
            <a:pPr indent="457200" algn="just"/>
            <a:r>
              <a:rPr lang="ro-RO" sz="1600" i="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Astfel</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deţinuţii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cu aptitudini artistice confecționează obiecte artizanale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şi</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lucrări artistice, în cadrul atelierelor ocupaționale, care sunt expuse ulterior în cadrul </a:t>
            </a:r>
            <a:r>
              <a:rPr lang="ro-RO" sz="1600" i="1" dirty="0" err="1">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expoziţiilor</a:t>
            </a:r>
            <a:r>
              <a:rPr lang="ro-RO" sz="1600" i="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 organizate în sistemul penitenciar. </a:t>
            </a:r>
            <a:endParaRPr lang="en-US" sz="1600" i="1" dirty="0">
              <a:effectLst>
                <a:outerShdw blurRad="38100" dist="38100" dir="2700000" algn="tl">
                  <a:srgbClr val="000000">
                    <a:alpha val="43137"/>
                  </a:srgbClr>
                </a:outerShdw>
              </a:effectLst>
            </a:endParaRPr>
          </a:p>
        </p:txBody>
      </p:sp>
      <p:sp>
        <p:nvSpPr>
          <p:cNvPr id="3" name="Slide Number Placeholder 2"/>
          <p:cNvSpPr>
            <a:spLocks noGrp="1"/>
          </p:cNvSpPr>
          <p:nvPr>
            <p:ph type="sldNum" sz="quarter" idx="12"/>
          </p:nvPr>
        </p:nvSpPr>
        <p:spPr/>
        <p:txBody>
          <a:bodyPr/>
          <a:lstStyle/>
          <a:p>
            <a:fld id="{B2DE8CB3-EDA8-4B07-B4EA-AA2642876B92}" type="slidenum">
              <a:rPr lang="en-US" smtClean="0"/>
              <a:t>47</a:t>
            </a:fld>
            <a:endParaRPr lang="en-US"/>
          </a:p>
        </p:txBody>
      </p:sp>
    </p:spTree>
    <p:extLst>
      <p:ext uri="{BB962C8B-B14F-4D97-AF65-F5344CB8AC3E}">
        <p14:creationId xmlns:p14="http://schemas.microsoft.com/office/powerpoint/2010/main" val="2917186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1750"/>
                                        <p:tgtEl>
                                          <p:spTgt spid="7"/>
                                        </p:tgtEl>
                                      </p:cBhvr>
                                    </p:animEffect>
                                  </p:childTnLst>
                                </p:cTn>
                              </p:par>
                            </p:childTnLst>
                          </p:cTn>
                        </p:par>
                        <p:par>
                          <p:cTn id="8" fill="hold">
                            <p:stCondLst>
                              <p:cond delay="1750"/>
                            </p:stCondLst>
                            <p:childTnLst>
                              <p:par>
                                <p:cTn id="9" presetID="4"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ox(in)">
                                      <p:cBhvr>
                                        <p:cTn id="11" dur="2250"/>
                                        <p:tgtEl>
                                          <p:spTgt spid="8"/>
                                        </p:tgtEl>
                                      </p:cBhvr>
                                    </p:animEffect>
                                  </p:childTnLst>
                                </p:cTn>
                              </p:par>
                            </p:childTnLst>
                          </p:cTn>
                        </p:par>
                        <p:par>
                          <p:cTn id="12" fill="hold">
                            <p:stCondLst>
                              <p:cond delay="40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ppt_x</p:attrName>
                                        </p:attrNameLst>
                                      </p:cBhvr>
                                      <p:tavLst>
                                        <p:tav tm="0">
                                          <p:val>
                                            <p:strVal val="#ppt_x"/>
                                          </p:val>
                                        </p:tav>
                                        <p:tav tm="100000">
                                          <p:val>
                                            <p:strVal val="#ppt_x"/>
                                          </p:val>
                                        </p:tav>
                                      </p:tavLst>
                                    </p:anim>
                                    <p:anim calcmode="lin" valueType="num">
                                      <p:cBhvr>
                                        <p:cTn id="17" dur="2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6000"/>
                            </p:stCondLst>
                            <p:childTnLst>
                              <p:par>
                                <p:cTn id="19" presetID="6" presetClass="entr" presetSubtype="16"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circle(in)">
                                      <p:cBhvr>
                                        <p:cTn id="21" dur="2000"/>
                                        <p:tgtEl>
                                          <p:spTgt spid="10"/>
                                        </p:tgtEl>
                                      </p:cBhvr>
                                    </p:animEffect>
                                  </p:childTnLst>
                                </p:cTn>
                              </p:par>
                              <p:par>
                                <p:cTn id="22" presetID="22" presetClass="entr" presetSubtype="4" fill="hold" grpId="0" nodeType="withEffect">
                                  <p:stCondLst>
                                    <p:cond delay="200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2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13083" y="1496731"/>
            <a:ext cx="6348663" cy="4233467"/>
          </a:xfrm>
          <a:prstGeom prst="rect">
            <a:avLst/>
          </a:prstGeom>
        </p:spPr>
        <p:txBody>
          <a:bodyPr wrap="square">
            <a:spAutoFit/>
          </a:bodyPr>
          <a:lstStyle/>
          <a:p>
            <a:pPr indent="457200" algn="just">
              <a:lnSpc>
                <a:spcPct val="115000"/>
              </a:lnSpc>
              <a:spcAft>
                <a:spcPts val="0"/>
              </a:spcAft>
            </a:pP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Asistenţa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psihologică </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este </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asigurată pentru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deţinuţii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aparţinând</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tuturor categoriilor de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populaţie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penitenciară: minori, tineri, femei,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deţinuţi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dificili, vulnerabili (vârstnici, persoane cu tulburări psihice, agresivi)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deţinuţi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cu grad sporit de risc și include atât activități de consiliere, cât și programe terapeutice (</a:t>
            </a:r>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707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participări – </a:t>
            </a:r>
            <a:r>
              <a:rPr lang="ro-RO" b="1" i="1" dirty="0" err="1"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semestul</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I 2018</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endParaRPr lang="en-US"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indent="457200" algn="just">
              <a:lnSpc>
                <a:spcPct val="115000"/>
              </a:lnSpc>
              <a:spcAft>
                <a:spcPts val="0"/>
              </a:spcAft>
            </a:pP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În ceea ce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priveşte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activitatea de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asistenţă</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socială, urmare a colaborării cu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instituţiile</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publice specializate în furnizarea de servicii sociale,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intervenţia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vizează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obţinerea</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diverselor documente, restabilirea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medierea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relaţiei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cu familia, identificarea de resurse, ameliorarea/soluționarea problemelor sociale ale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deţinuţilor</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şi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a dezvoltarea </a:t>
            </a:r>
            <a:r>
              <a:rPr lang="ro-RO" i="1" dirty="0" err="1">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reţelei</a:t>
            </a:r>
            <a:r>
              <a:rPr lang="ro-RO"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 de suport (</a:t>
            </a:r>
            <a:r>
              <a:rPr lang="ro-RO" b="1"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560 de participări – semestrul I 2018</a:t>
            </a:r>
            <a:r>
              <a:rPr lang="ro-RO" i="1" dirty="0" smtClean="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t>
            </a:r>
            <a:endParaRPr lang="en-US" i="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596308" y="551135"/>
            <a:ext cx="4254754" cy="461665"/>
          </a:xfrm>
          <a:prstGeom prst="rect">
            <a:avLst/>
          </a:prstGeom>
          <a:noFill/>
        </p:spPr>
        <p:txBody>
          <a:bodyPr wrap="none" rtlCol="0">
            <a:spAutoFit/>
          </a:bodyPr>
          <a:lstStyle/>
          <a:p>
            <a:r>
              <a:rPr lang="ro-RO" sz="2400" i="1" dirty="0" smtClean="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Demersuri de reintegrare socială</a:t>
            </a:r>
            <a:endParaRPr lang="en-US" sz="24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4698" y="1336989"/>
            <a:ext cx="4324350" cy="4552950"/>
          </a:xfrm>
          <a:prstGeom prst="rect">
            <a:avLst/>
          </a:prstGeom>
        </p:spPr>
      </p:pic>
      <p:sp>
        <p:nvSpPr>
          <p:cNvPr id="3" name="Slide Number Placeholder 2"/>
          <p:cNvSpPr>
            <a:spLocks noGrp="1"/>
          </p:cNvSpPr>
          <p:nvPr>
            <p:ph type="sldNum" sz="quarter" idx="12"/>
          </p:nvPr>
        </p:nvSpPr>
        <p:spPr/>
        <p:txBody>
          <a:bodyPr/>
          <a:lstStyle/>
          <a:p>
            <a:fld id="{B2DE8CB3-EDA8-4B07-B4EA-AA2642876B92}" type="slidenum">
              <a:rPr lang="en-US" smtClean="0"/>
              <a:t>48</a:t>
            </a:fld>
            <a:endParaRPr lang="en-US"/>
          </a:p>
        </p:txBody>
      </p:sp>
    </p:spTree>
    <p:extLst>
      <p:ext uri="{BB962C8B-B14F-4D97-AF65-F5344CB8AC3E}">
        <p14:creationId xmlns:p14="http://schemas.microsoft.com/office/powerpoint/2010/main" val="254246157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1750"/>
                                        <p:tgtEl>
                                          <p:spTgt spid="8"/>
                                        </p:tgtEl>
                                      </p:cBhvr>
                                    </p:animEffect>
                                  </p:childTnLst>
                                </p:cTn>
                              </p:par>
                            </p:childTnLst>
                          </p:cTn>
                        </p:par>
                        <p:par>
                          <p:cTn id="8" fill="hold">
                            <p:stCondLst>
                              <p:cond delay="1750"/>
                            </p:stCondLst>
                            <p:childTnLst>
                              <p:par>
                                <p:cTn id="9" presetID="42" presetClass="entr" presetSubtype="0" fill="hold" grpId="0" nodeType="afterEffect">
                                  <p:stCondLst>
                                    <p:cond delay="75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250"/>
                                        <p:tgtEl>
                                          <p:spTgt spid="7"/>
                                        </p:tgtEl>
                                      </p:cBhvr>
                                    </p:animEffect>
                                    <p:anim calcmode="lin" valueType="num">
                                      <p:cBhvr>
                                        <p:cTn id="12" dur="2250" fill="hold"/>
                                        <p:tgtEl>
                                          <p:spTgt spid="7"/>
                                        </p:tgtEl>
                                        <p:attrNameLst>
                                          <p:attrName>ppt_x</p:attrName>
                                        </p:attrNameLst>
                                      </p:cBhvr>
                                      <p:tavLst>
                                        <p:tav tm="0">
                                          <p:val>
                                            <p:strVal val="#ppt_x"/>
                                          </p:val>
                                        </p:tav>
                                        <p:tav tm="100000">
                                          <p:val>
                                            <p:strVal val="#ppt_x"/>
                                          </p:val>
                                        </p:tav>
                                      </p:tavLst>
                                    </p:anim>
                                    <p:anim calcmode="lin" valueType="num">
                                      <p:cBhvr>
                                        <p:cTn id="13" dur="2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4750"/>
                            </p:stCondLst>
                            <p:childTnLst>
                              <p:par>
                                <p:cTn id="15" presetID="6" presetClass="emph" presetSubtype="0" fill="hold" nodeType="afterEffect">
                                  <p:stCondLst>
                                    <p:cond delay="0"/>
                                  </p:stCondLst>
                                  <p:childTnLst>
                                    <p:animScale>
                                      <p:cBhvr>
                                        <p:cTn id="16" dur="3250" fill="hold"/>
                                        <p:tgtEl>
                                          <p:spTgt spid="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1" y="67204"/>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54391" y="67204"/>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596308" y="551135"/>
            <a:ext cx="4254754" cy="461665"/>
          </a:xfrm>
          <a:prstGeom prst="rect">
            <a:avLst/>
          </a:prstGeom>
          <a:noFill/>
        </p:spPr>
        <p:txBody>
          <a:bodyPr wrap="none" rtlCol="0">
            <a:spAutoFit/>
          </a:bodyPr>
          <a:lstStyle/>
          <a:p>
            <a:r>
              <a:rPr lang="ro-RO" sz="2400" i="1" dirty="0" smtClean="0">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Demersuri de reintegrare socială</a:t>
            </a:r>
            <a:endParaRPr lang="en-US" sz="2400" i="1" dirty="0">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308" y="1182072"/>
            <a:ext cx="2869532" cy="382604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98078" y="1012800"/>
            <a:ext cx="4130842" cy="309813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71811" y="3821027"/>
            <a:ext cx="3616957" cy="271271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95410" y="204535"/>
            <a:ext cx="4010526" cy="300789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3" name="Picture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21006" y="3212430"/>
            <a:ext cx="4359442" cy="326958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8226" y="4453963"/>
            <a:ext cx="2704065" cy="202804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 name="Slide Number Placeholder 2"/>
          <p:cNvSpPr>
            <a:spLocks noGrp="1"/>
          </p:cNvSpPr>
          <p:nvPr>
            <p:ph type="sldNum" sz="quarter" idx="12"/>
          </p:nvPr>
        </p:nvSpPr>
        <p:spPr/>
        <p:txBody>
          <a:bodyPr/>
          <a:lstStyle/>
          <a:p>
            <a:fld id="{B2DE8CB3-EDA8-4B07-B4EA-AA2642876B92}" type="slidenum">
              <a:rPr lang="en-US" smtClean="0"/>
              <a:t>49</a:t>
            </a:fld>
            <a:endParaRPr lang="en-US"/>
          </a:p>
        </p:txBody>
      </p:sp>
    </p:spTree>
    <p:extLst>
      <p:ext uri="{BB962C8B-B14F-4D97-AF65-F5344CB8AC3E}">
        <p14:creationId xmlns:p14="http://schemas.microsoft.com/office/powerpoint/2010/main" val="16767323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1750"/>
                                        <p:tgtEl>
                                          <p:spTgt spid="7"/>
                                        </p:tgtEl>
                                      </p:cBhvr>
                                    </p:animEffect>
                                  </p:childTnLst>
                                </p:cTn>
                              </p:par>
                            </p:childTnLst>
                          </p:cTn>
                        </p:par>
                        <p:par>
                          <p:cTn id="8" fill="hold">
                            <p:stCondLst>
                              <p:cond delay="1750"/>
                            </p:stCondLst>
                            <p:childTnLst>
                              <p:par>
                                <p:cTn id="9" presetID="53" presetClass="entr" presetSubtype="16"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750" fill="hold"/>
                                        <p:tgtEl>
                                          <p:spTgt spid="9"/>
                                        </p:tgtEl>
                                        <p:attrNameLst>
                                          <p:attrName>ppt_w</p:attrName>
                                        </p:attrNameLst>
                                      </p:cBhvr>
                                      <p:tavLst>
                                        <p:tav tm="0">
                                          <p:val>
                                            <p:fltVal val="0"/>
                                          </p:val>
                                        </p:tav>
                                        <p:tav tm="100000">
                                          <p:val>
                                            <p:strVal val="#ppt_w"/>
                                          </p:val>
                                        </p:tav>
                                      </p:tavLst>
                                    </p:anim>
                                    <p:anim calcmode="lin" valueType="num">
                                      <p:cBhvr>
                                        <p:cTn id="12" dur="1750" fill="hold"/>
                                        <p:tgtEl>
                                          <p:spTgt spid="9"/>
                                        </p:tgtEl>
                                        <p:attrNameLst>
                                          <p:attrName>ppt_h</p:attrName>
                                        </p:attrNameLst>
                                      </p:cBhvr>
                                      <p:tavLst>
                                        <p:tav tm="0">
                                          <p:val>
                                            <p:fltVal val="0"/>
                                          </p:val>
                                        </p:tav>
                                        <p:tav tm="100000">
                                          <p:val>
                                            <p:strVal val="#ppt_h"/>
                                          </p:val>
                                        </p:tav>
                                      </p:tavLst>
                                    </p:anim>
                                    <p:animEffect transition="in" filter="fade">
                                      <p:cBhvr>
                                        <p:cTn id="13" dur="1750"/>
                                        <p:tgtEl>
                                          <p:spTgt spid="9"/>
                                        </p:tgtEl>
                                      </p:cBhvr>
                                    </p:animEffect>
                                  </p:childTnLst>
                                </p:cTn>
                              </p:par>
                            </p:childTnLst>
                          </p:cTn>
                        </p:par>
                        <p:par>
                          <p:cTn id="14" fill="hold">
                            <p:stCondLst>
                              <p:cond delay="35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250" fill="hold"/>
                                        <p:tgtEl>
                                          <p:spTgt spid="10"/>
                                        </p:tgtEl>
                                        <p:attrNameLst>
                                          <p:attrName>ppt_w</p:attrName>
                                        </p:attrNameLst>
                                      </p:cBhvr>
                                      <p:tavLst>
                                        <p:tav tm="0">
                                          <p:val>
                                            <p:fltVal val="0"/>
                                          </p:val>
                                        </p:tav>
                                        <p:tav tm="100000">
                                          <p:val>
                                            <p:strVal val="#ppt_w"/>
                                          </p:val>
                                        </p:tav>
                                      </p:tavLst>
                                    </p:anim>
                                    <p:anim calcmode="lin" valueType="num">
                                      <p:cBhvr>
                                        <p:cTn id="18" dur="2250" fill="hold"/>
                                        <p:tgtEl>
                                          <p:spTgt spid="10"/>
                                        </p:tgtEl>
                                        <p:attrNameLst>
                                          <p:attrName>ppt_h</p:attrName>
                                        </p:attrNameLst>
                                      </p:cBhvr>
                                      <p:tavLst>
                                        <p:tav tm="0">
                                          <p:val>
                                            <p:fltVal val="0"/>
                                          </p:val>
                                        </p:tav>
                                        <p:tav tm="100000">
                                          <p:val>
                                            <p:strVal val="#ppt_h"/>
                                          </p:val>
                                        </p:tav>
                                      </p:tavLst>
                                    </p:anim>
                                    <p:animEffect transition="in" filter="fade">
                                      <p:cBhvr>
                                        <p:cTn id="19" dur="2250"/>
                                        <p:tgtEl>
                                          <p:spTgt spid="10"/>
                                        </p:tgtEl>
                                      </p:cBhvr>
                                    </p:animEffect>
                                  </p:childTnLst>
                                </p:cTn>
                              </p:par>
                            </p:childTnLst>
                          </p:cTn>
                        </p:par>
                        <p:par>
                          <p:cTn id="20" fill="hold">
                            <p:stCondLst>
                              <p:cond delay="575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250" fill="hold"/>
                                        <p:tgtEl>
                                          <p:spTgt spid="12"/>
                                        </p:tgtEl>
                                        <p:attrNameLst>
                                          <p:attrName>ppt_w</p:attrName>
                                        </p:attrNameLst>
                                      </p:cBhvr>
                                      <p:tavLst>
                                        <p:tav tm="0">
                                          <p:val>
                                            <p:fltVal val="0"/>
                                          </p:val>
                                        </p:tav>
                                        <p:tav tm="100000">
                                          <p:val>
                                            <p:strVal val="#ppt_w"/>
                                          </p:val>
                                        </p:tav>
                                      </p:tavLst>
                                    </p:anim>
                                    <p:anim calcmode="lin" valueType="num">
                                      <p:cBhvr>
                                        <p:cTn id="24" dur="3250" fill="hold"/>
                                        <p:tgtEl>
                                          <p:spTgt spid="12"/>
                                        </p:tgtEl>
                                        <p:attrNameLst>
                                          <p:attrName>ppt_h</p:attrName>
                                        </p:attrNameLst>
                                      </p:cBhvr>
                                      <p:tavLst>
                                        <p:tav tm="0">
                                          <p:val>
                                            <p:fltVal val="0"/>
                                          </p:val>
                                        </p:tav>
                                        <p:tav tm="100000">
                                          <p:val>
                                            <p:strVal val="#ppt_h"/>
                                          </p:val>
                                        </p:tav>
                                      </p:tavLst>
                                    </p:anim>
                                    <p:animEffect transition="in" filter="fade">
                                      <p:cBhvr>
                                        <p:cTn id="25" dur="3250"/>
                                        <p:tgtEl>
                                          <p:spTgt spid="12"/>
                                        </p:tgtEl>
                                      </p:cBhvr>
                                    </p:animEffect>
                                  </p:childTnLst>
                                </p:cTn>
                              </p:par>
                            </p:childTnLst>
                          </p:cTn>
                        </p:par>
                        <p:par>
                          <p:cTn id="26" fill="hold">
                            <p:stCondLst>
                              <p:cond delay="90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2250" fill="hold"/>
                                        <p:tgtEl>
                                          <p:spTgt spid="14"/>
                                        </p:tgtEl>
                                        <p:attrNameLst>
                                          <p:attrName>ppt_w</p:attrName>
                                        </p:attrNameLst>
                                      </p:cBhvr>
                                      <p:tavLst>
                                        <p:tav tm="0">
                                          <p:val>
                                            <p:fltVal val="0"/>
                                          </p:val>
                                        </p:tav>
                                        <p:tav tm="100000">
                                          <p:val>
                                            <p:strVal val="#ppt_w"/>
                                          </p:val>
                                        </p:tav>
                                      </p:tavLst>
                                    </p:anim>
                                    <p:anim calcmode="lin" valueType="num">
                                      <p:cBhvr>
                                        <p:cTn id="30" dur="2250" fill="hold"/>
                                        <p:tgtEl>
                                          <p:spTgt spid="14"/>
                                        </p:tgtEl>
                                        <p:attrNameLst>
                                          <p:attrName>ppt_h</p:attrName>
                                        </p:attrNameLst>
                                      </p:cBhvr>
                                      <p:tavLst>
                                        <p:tav tm="0">
                                          <p:val>
                                            <p:fltVal val="0"/>
                                          </p:val>
                                        </p:tav>
                                        <p:tav tm="100000">
                                          <p:val>
                                            <p:strVal val="#ppt_h"/>
                                          </p:val>
                                        </p:tav>
                                      </p:tavLst>
                                    </p:anim>
                                    <p:animEffect transition="in" filter="fade">
                                      <p:cBhvr>
                                        <p:cTn id="31" dur="2250"/>
                                        <p:tgtEl>
                                          <p:spTgt spid="14"/>
                                        </p:tgtEl>
                                      </p:cBhvr>
                                    </p:animEffect>
                                  </p:childTnLst>
                                </p:cTn>
                              </p:par>
                            </p:childTnLst>
                          </p:cTn>
                        </p:par>
                        <p:par>
                          <p:cTn id="32" fill="hold">
                            <p:stCondLst>
                              <p:cond delay="11250"/>
                            </p:stCondLst>
                            <p:childTnLst>
                              <p:par>
                                <p:cTn id="33" presetID="53" presetClass="entr" presetSubtype="16"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3250" fill="hold"/>
                                        <p:tgtEl>
                                          <p:spTgt spid="11"/>
                                        </p:tgtEl>
                                        <p:attrNameLst>
                                          <p:attrName>ppt_w</p:attrName>
                                        </p:attrNameLst>
                                      </p:cBhvr>
                                      <p:tavLst>
                                        <p:tav tm="0">
                                          <p:val>
                                            <p:fltVal val="0"/>
                                          </p:val>
                                        </p:tav>
                                        <p:tav tm="100000">
                                          <p:val>
                                            <p:strVal val="#ppt_w"/>
                                          </p:val>
                                        </p:tav>
                                      </p:tavLst>
                                    </p:anim>
                                    <p:anim calcmode="lin" valueType="num">
                                      <p:cBhvr>
                                        <p:cTn id="36" dur="3250" fill="hold"/>
                                        <p:tgtEl>
                                          <p:spTgt spid="11"/>
                                        </p:tgtEl>
                                        <p:attrNameLst>
                                          <p:attrName>ppt_h</p:attrName>
                                        </p:attrNameLst>
                                      </p:cBhvr>
                                      <p:tavLst>
                                        <p:tav tm="0">
                                          <p:val>
                                            <p:fltVal val="0"/>
                                          </p:val>
                                        </p:tav>
                                        <p:tav tm="100000">
                                          <p:val>
                                            <p:strVal val="#ppt_h"/>
                                          </p:val>
                                        </p:tav>
                                      </p:tavLst>
                                    </p:anim>
                                    <p:animEffect transition="in" filter="fade">
                                      <p:cBhvr>
                                        <p:cTn id="37" dur="3250"/>
                                        <p:tgtEl>
                                          <p:spTgt spid="11"/>
                                        </p:tgtEl>
                                      </p:cBhvr>
                                    </p:animEffect>
                                  </p:childTnLst>
                                </p:cTn>
                              </p:par>
                            </p:childTnLst>
                          </p:cTn>
                        </p:par>
                        <p:par>
                          <p:cTn id="38" fill="hold">
                            <p:stCondLst>
                              <p:cond delay="14500"/>
                            </p:stCondLst>
                            <p:childTnLst>
                              <p:par>
                                <p:cTn id="39" presetID="53" presetClass="entr" presetSubtype="16"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3250" fill="hold"/>
                                        <p:tgtEl>
                                          <p:spTgt spid="13"/>
                                        </p:tgtEl>
                                        <p:attrNameLst>
                                          <p:attrName>ppt_w</p:attrName>
                                        </p:attrNameLst>
                                      </p:cBhvr>
                                      <p:tavLst>
                                        <p:tav tm="0">
                                          <p:val>
                                            <p:fltVal val="0"/>
                                          </p:val>
                                        </p:tav>
                                        <p:tav tm="100000">
                                          <p:val>
                                            <p:strVal val="#ppt_w"/>
                                          </p:val>
                                        </p:tav>
                                      </p:tavLst>
                                    </p:anim>
                                    <p:anim calcmode="lin" valueType="num">
                                      <p:cBhvr>
                                        <p:cTn id="42" dur="3250" fill="hold"/>
                                        <p:tgtEl>
                                          <p:spTgt spid="13"/>
                                        </p:tgtEl>
                                        <p:attrNameLst>
                                          <p:attrName>ppt_h</p:attrName>
                                        </p:attrNameLst>
                                      </p:cBhvr>
                                      <p:tavLst>
                                        <p:tav tm="0">
                                          <p:val>
                                            <p:fltVal val="0"/>
                                          </p:val>
                                        </p:tav>
                                        <p:tav tm="100000">
                                          <p:val>
                                            <p:strVal val="#ppt_h"/>
                                          </p:val>
                                        </p:tav>
                                      </p:tavLst>
                                    </p:anim>
                                    <p:animEffect transition="in" filter="fade">
                                      <p:cBhvr>
                                        <p:cTn id="43" dur="3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17" y="6060681"/>
            <a:ext cx="1965964" cy="630937"/>
          </a:xfrm>
          <a:prstGeom prst="rect">
            <a:avLst/>
          </a:prstGeom>
        </p:spPr>
      </p:pic>
      <p:pic>
        <p:nvPicPr>
          <p:cNvPr id="6"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17568" y="6127378"/>
            <a:ext cx="580994" cy="5642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597833" y="332692"/>
            <a:ext cx="2996333" cy="461665"/>
          </a:xfrm>
          <a:prstGeom prst="rect">
            <a:avLst/>
          </a:prstGeom>
        </p:spPr>
        <p:txBody>
          <a:bodyPr wrap="none">
            <a:spAutoFit/>
          </a:bodyPr>
          <a:lstStyle/>
          <a:p>
            <a:pPr algn="ctr" fontAlgn="base">
              <a:spcBef>
                <a:spcPct val="0"/>
              </a:spcBef>
              <a:spcAft>
                <a:spcPct val="0"/>
              </a:spcAft>
            </a:pPr>
            <a:r>
              <a:rPr lang="ro-RO" altLang="en-US" sz="2400" b="1" i="1" dirty="0">
                <a:solidFill>
                  <a:schemeClr val="bg2"/>
                </a:solidFill>
                <a:effectLst>
                  <a:outerShdw blurRad="38100" dist="38100" dir="2700000" algn="tl">
                    <a:srgbClr val="000000">
                      <a:alpha val="43137"/>
                    </a:srgbClr>
                  </a:outerShdw>
                </a:effectLst>
                <a:cs typeface="Arial" charset="0"/>
              </a:rPr>
              <a:t>Structura de personal</a:t>
            </a:r>
            <a:r>
              <a:rPr lang="en-US" altLang="en-US" sz="2400" b="1" i="1" dirty="0">
                <a:solidFill>
                  <a:schemeClr val="bg2"/>
                </a:solidFill>
                <a:effectLst>
                  <a:outerShdw blurRad="38100" dist="38100" dir="2700000" algn="tl">
                    <a:srgbClr val="000000">
                      <a:alpha val="43137"/>
                    </a:srgbClr>
                  </a:outerShdw>
                </a:effectLst>
                <a:cs typeface="Arial" charset="0"/>
              </a:rPr>
              <a:t> </a:t>
            </a:r>
          </a:p>
        </p:txBody>
      </p:sp>
      <p:sp>
        <p:nvSpPr>
          <p:cNvPr id="8" name="Rectangle 7"/>
          <p:cNvSpPr/>
          <p:nvPr/>
        </p:nvSpPr>
        <p:spPr>
          <a:xfrm>
            <a:off x="430896" y="1252699"/>
            <a:ext cx="11504430" cy="1200329"/>
          </a:xfrm>
          <a:prstGeom prst="rect">
            <a:avLst/>
          </a:prstGeom>
        </p:spPr>
        <p:txBody>
          <a:bodyPr wrap="square">
            <a:spAutoFit/>
          </a:bodyPr>
          <a:lstStyle/>
          <a:p>
            <a:pPr algn="just"/>
            <a:r>
              <a:rPr lang="ro-RO" dirty="0">
                <a:latin typeface="Arial" panose="020B0604020202020204" pitchFamily="34" charset="0"/>
                <a:ea typeface="Calibri" panose="020F0502020204030204" pitchFamily="34" charset="0"/>
                <a:cs typeface="Times New Roman" panose="02020603050405020304" pitchFamily="18" charset="0"/>
              </a:rPr>
              <a:t> </a:t>
            </a:r>
            <a:r>
              <a:rPr lang="ro-RO" dirty="0" smtClean="0">
                <a:latin typeface="Arial" panose="020B0604020202020204" pitchFamily="34" charset="0"/>
                <a:ea typeface="Calibri" panose="020F0502020204030204" pitchFamily="34" charset="0"/>
                <a:cs typeface="Times New Roman" panose="02020603050405020304" pitchFamily="18" charset="0"/>
              </a:rPr>
              <a:t>	</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Noul stat </a:t>
            </a:r>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organizare al Penitenciarului Arad prevede următoarea structură de personal: </a:t>
            </a:r>
            <a:endPar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106 ofițeri</a:t>
            </a:r>
          </a:p>
          <a:p>
            <a:pPr marL="285750" indent="-285750" algn="just">
              <a:buFont typeface="Arial" panose="020B0604020202020204" pitchFamily="34" charset="0"/>
              <a:buChar char="•"/>
            </a:pP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431 </a:t>
            </a:r>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de </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agenți</a:t>
            </a:r>
          </a:p>
          <a:p>
            <a:pPr marL="285750" indent="-285750" algn="just">
              <a:buFont typeface="Arial" panose="020B0604020202020204" pitchFamily="34" charset="0"/>
              <a:buChar char="•"/>
            </a:pP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6 </a:t>
            </a:r>
            <a:r>
              <a:rPr lang="ro-RO" i="1" dirty="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personal </a:t>
            </a:r>
            <a:r>
              <a:rPr lang="ro-RO" i="1" dirty="0" smtClean="0">
                <a:solidFill>
                  <a:schemeClr val="bg2"/>
                </a:solidFill>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civil</a:t>
            </a:r>
          </a:p>
        </p:txBody>
      </p:sp>
      <p:sp>
        <p:nvSpPr>
          <p:cNvPr id="9" name="Rectangle 8"/>
          <p:cNvSpPr/>
          <p:nvPr/>
        </p:nvSpPr>
        <p:spPr>
          <a:xfrm>
            <a:off x="1648326" y="2661008"/>
            <a:ext cx="10976147" cy="369332"/>
          </a:xfrm>
          <a:prstGeom prst="rect">
            <a:avLst/>
          </a:prstGeom>
        </p:spPr>
        <p:txBody>
          <a:bodyPr wrap="square">
            <a:spAutoFit/>
          </a:bodyPr>
          <a:lstStyle/>
          <a:p>
            <a:pPr algn="just"/>
            <a:r>
              <a:rPr lang="ro-RO" b="1" i="1" dirty="0">
                <a:effectLst>
                  <a:outerShdw blurRad="38100" dist="38100" dir="2700000" algn="tl">
                    <a:srgbClr val="000000">
                      <a:alpha val="43137"/>
                    </a:srgbClr>
                  </a:outerShdw>
                </a:effectLst>
                <a:latin typeface="Arial" panose="020B0604020202020204" pitchFamily="34" charset="0"/>
                <a:ea typeface="Calibri" panose="020F0502020204030204" pitchFamily="34" charset="0"/>
                <a:cs typeface="Times New Roman" panose="02020603050405020304" pitchFamily="18" charset="0"/>
              </a:rPr>
              <a:t>La data de 30.06.2018 erau încadrați: 68 de ofițeri, 357 de agenți și 5 personal civil.</a:t>
            </a:r>
            <a:endParaRPr lang="en-US" b="1" i="1" dirty="0">
              <a:effectLst>
                <a:outerShdw blurRad="38100" dist="38100" dir="2700000" algn="tl">
                  <a:srgbClr val="000000">
                    <a:alpha val="43137"/>
                  </a:srgbClr>
                </a:outerShdw>
              </a:effectLst>
            </a:endParaRPr>
          </a:p>
        </p:txBody>
      </p:sp>
      <p:sp>
        <p:nvSpPr>
          <p:cNvPr id="10" name="Rectangle 9"/>
          <p:cNvSpPr/>
          <p:nvPr/>
        </p:nvSpPr>
        <p:spPr>
          <a:xfrm>
            <a:off x="818147" y="3238320"/>
            <a:ext cx="10407316" cy="2492990"/>
          </a:xfrm>
          <a:prstGeom prst="rect">
            <a:avLst/>
          </a:prstGeom>
        </p:spPr>
        <p:txBody>
          <a:bodyPr wrap="square">
            <a:spAutoFit/>
          </a:bodyPr>
          <a:lstStyle/>
          <a:p>
            <a:pPr algn="ctr"/>
            <a:r>
              <a:rPr lang="ro-RO" altLang="en-US" sz="2000" i="1" dirty="0">
                <a:effectLst>
                  <a:outerShdw blurRad="38100" dist="38100" dir="2700000" algn="tl">
                    <a:srgbClr val="000000">
                      <a:alpha val="43137"/>
                    </a:srgbClr>
                  </a:outerShdw>
                </a:effectLst>
                <a:latin typeface="Arial" charset="0"/>
                <a:cs typeface="Arial" charset="0"/>
              </a:rPr>
              <a:t>În cursul anului 2017 au  fost  încadrate  63  de </a:t>
            </a:r>
            <a:r>
              <a:rPr lang="ro-RO" altLang="en-US" sz="2000" i="1" dirty="0" err="1">
                <a:effectLst>
                  <a:outerShdw blurRad="38100" dist="38100" dir="2700000" algn="tl">
                    <a:srgbClr val="000000">
                      <a:alpha val="43137"/>
                    </a:srgbClr>
                  </a:outerShdw>
                </a:effectLst>
                <a:latin typeface="Arial" charset="0"/>
                <a:cs typeface="Arial" charset="0"/>
              </a:rPr>
              <a:t>funcţii</a:t>
            </a:r>
            <a:r>
              <a:rPr lang="ro-RO" altLang="en-US" sz="2000" i="1" dirty="0">
                <a:effectLst>
                  <a:outerShdw blurRad="38100" dist="38100" dir="2700000" algn="tl">
                    <a:srgbClr val="000000">
                      <a:alpha val="43137"/>
                    </a:srgbClr>
                  </a:outerShdw>
                </a:effectLst>
                <a:latin typeface="Arial" charset="0"/>
                <a:cs typeface="Arial" charset="0"/>
              </a:rPr>
              <a:t> vacante:</a:t>
            </a:r>
          </a:p>
          <a:p>
            <a:pPr algn="ctr"/>
            <a:r>
              <a:rPr lang="ro-RO" altLang="en-US" sz="2800" i="1" dirty="0">
                <a:effectLst>
                  <a:outerShdw blurRad="38100" dist="38100" dir="2700000" algn="tl">
                    <a:srgbClr val="000000">
                      <a:alpha val="43137"/>
                    </a:srgbClr>
                  </a:outerShdw>
                </a:effectLst>
                <a:latin typeface="Arial" charset="0"/>
                <a:cs typeface="Arial" charset="0"/>
              </a:rPr>
              <a:t> </a:t>
            </a:r>
          </a:p>
          <a:p>
            <a:pPr algn="ctr">
              <a:buFont typeface="Wingdings" pitchFamily="2" charset="2"/>
              <a:buChar char="ü"/>
            </a:pPr>
            <a:r>
              <a:rPr lang="ro-RO" altLang="en-US" b="1" i="1" dirty="0">
                <a:effectLst>
                  <a:outerShdw blurRad="38100" dist="38100" dir="2700000" algn="tl">
                    <a:srgbClr val="000000">
                      <a:alpha val="43137"/>
                    </a:srgbClr>
                  </a:outerShdw>
                </a:effectLst>
                <a:latin typeface="Arial" charset="0"/>
                <a:cs typeface="Arial" charset="0"/>
              </a:rPr>
              <a:t>2 </a:t>
            </a:r>
            <a:r>
              <a:rPr lang="ro-RO" altLang="en-US" b="1" i="1" dirty="0" err="1">
                <a:effectLst>
                  <a:outerShdw blurRad="38100" dist="38100" dir="2700000" algn="tl">
                    <a:srgbClr val="000000">
                      <a:alpha val="43137"/>
                    </a:srgbClr>
                  </a:outerShdw>
                </a:effectLst>
                <a:latin typeface="Arial" charset="0"/>
                <a:cs typeface="Arial" charset="0"/>
              </a:rPr>
              <a:t>agenţi</a:t>
            </a:r>
            <a:r>
              <a:rPr lang="ro-RO" altLang="en-US" b="1" i="1" dirty="0">
                <a:effectLst>
                  <a:outerShdw blurRad="38100" dist="38100" dir="2700000" algn="tl">
                    <a:srgbClr val="000000">
                      <a:alpha val="43137"/>
                    </a:srgbClr>
                  </a:outerShdw>
                </a:effectLst>
                <a:latin typeface="Arial" charset="0"/>
                <a:cs typeface="Arial" charset="0"/>
              </a:rPr>
              <a:t> </a:t>
            </a:r>
            <a:r>
              <a:rPr lang="ro-RO" altLang="en-US" i="1" dirty="0" err="1">
                <a:effectLst>
                  <a:outerShdw blurRad="38100" dist="38100" dir="2700000" algn="tl">
                    <a:srgbClr val="000000">
                      <a:alpha val="43137"/>
                    </a:srgbClr>
                  </a:outerShdw>
                </a:effectLst>
                <a:latin typeface="Arial" charset="0"/>
                <a:cs typeface="Arial" charset="0"/>
              </a:rPr>
              <a:t>repartizaţi</a:t>
            </a:r>
            <a:r>
              <a:rPr lang="ro-RO" altLang="en-US" i="1" dirty="0">
                <a:effectLst>
                  <a:outerShdw blurRad="38100" dist="38100" dir="2700000" algn="tl">
                    <a:srgbClr val="000000">
                      <a:alpha val="43137"/>
                    </a:srgbClr>
                  </a:outerShdw>
                </a:effectLst>
                <a:latin typeface="Arial" charset="0"/>
                <a:cs typeface="Arial" charset="0"/>
              </a:rPr>
              <a:t> de la </a:t>
            </a:r>
            <a:r>
              <a:rPr lang="ro-RO" altLang="en-US" i="1" dirty="0" err="1">
                <a:effectLst>
                  <a:outerShdw blurRad="38100" dist="38100" dir="2700000" algn="tl">
                    <a:srgbClr val="000000">
                      <a:alpha val="43137"/>
                    </a:srgbClr>
                  </a:outerShdw>
                </a:effectLst>
                <a:latin typeface="Arial" charset="0"/>
                <a:cs typeface="Arial" charset="0"/>
              </a:rPr>
              <a:t>Şcoala</a:t>
            </a:r>
            <a:r>
              <a:rPr lang="ro-RO" altLang="en-US" i="1" dirty="0">
                <a:effectLst>
                  <a:outerShdw blurRad="38100" dist="38100" dir="2700000" algn="tl">
                    <a:srgbClr val="000000">
                      <a:alpha val="43137"/>
                    </a:srgbClr>
                  </a:outerShdw>
                </a:effectLst>
                <a:latin typeface="Arial" charset="0"/>
                <a:cs typeface="Arial" charset="0"/>
              </a:rPr>
              <a:t> </a:t>
            </a:r>
            <a:r>
              <a:rPr lang="ro-RO" altLang="en-US" i="1" dirty="0" err="1">
                <a:effectLst>
                  <a:outerShdw blurRad="38100" dist="38100" dir="2700000" algn="tl">
                    <a:srgbClr val="000000">
                      <a:alpha val="43137"/>
                    </a:srgbClr>
                  </a:outerShdw>
                </a:effectLst>
                <a:latin typeface="Arial" charset="0"/>
                <a:cs typeface="Arial" charset="0"/>
              </a:rPr>
              <a:t>Naţională</a:t>
            </a:r>
            <a:r>
              <a:rPr lang="ro-RO" altLang="en-US" i="1" dirty="0">
                <a:effectLst>
                  <a:outerShdw blurRad="38100" dist="38100" dir="2700000" algn="tl">
                    <a:srgbClr val="000000">
                      <a:alpha val="43137"/>
                    </a:srgbClr>
                  </a:outerShdw>
                </a:effectLst>
                <a:latin typeface="Arial" charset="0"/>
                <a:cs typeface="Arial" charset="0"/>
              </a:rPr>
              <a:t> de Pregătire a </a:t>
            </a:r>
            <a:r>
              <a:rPr lang="ro-RO" altLang="en-US" i="1" dirty="0" err="1">
                <a:effectLst>
                  <a:outerShdw blurRad="38100" dist="38100" dir="2700000" algn="tl">
                    <a:srgbClr val="000000">
                      <a:alpha val="43137"/>
                    </a:srgbClr>
                  </a:outerShdw>
                </a:effectLst>
                <a:latin typeface="Arial" charset="0"/>
                <a:cs typeface="Arial" charset="0"/>
              </a:rPr>
              <a:t>Agenţilor</a:t>
            </a:r>
            <a:r>
              <a:rPr lang="ro-RO" altLang="en-US" i="1" dirty="0">
                <a:effectLst>
                  <a:outerShdw blurRad="38100" dist="38100" dir="2700000" algn="tl">
                    <a:srgbClr val="000000">
                      <a:alpha val="43137"/>
                    </a:srgbClr>
                  </a:outerShdw>
                </a:effectLst>
                <a:latin typeface="Arial" charset="0"/>
                <a:cs typeface="Arial" charset="0"/>
              </a:rPr>
              <a:t> de Penitenciare</a:t>
            </a:r>
          </a:p>
          <a:p>
            <a:pPr algn="ctr"/>
            <a:endParaRPr lang="ro-RO" altLang="en-US" i="1" dirty="0">
              <a:effectLst>
                <a:outerShdw blurRad="38100" dist="38100" dir="2700000" algn="tl">
                  <a:srgbClr val="000000">
                    <a:alpha val="43137"/>
                  </a:srgbClr>
                </a:outerShdw>
              </a:effectLst>
              <a:latin typeface="Arial" charset="0"/>
              <a:cs typeface="Arial" charset="0"/>
            </a:endParaRPr>
          </a:p>
          <a:p>
            <a:pPr algn="ctr">
              <a:buFont typeface="Wingdings" pitchFamily="2" charset="2"/>
              <a:buChar char="ü"/>
            </a:pPr>
            <a:r>
              <a:rPr lang="ro-RO" altLang="en-US" b="1" i="1" dirty="0">
                <a:effectLst>
                  <a:outerShdw blurRad="38100" dist="38100" dir="2700000" algn="tl">
                    <a:srgbClr val="000000">
                      <a:alpha val="43137"/>
                    </a:srgbClr>
                  </a:outerShdw>
                </a:effectLst>
                <a:latin typeface="Arial" charset="0"/>
                <a:cs typeface="Arial" charset="0"/>
              </a:rPr>
              <a:t>4 </a:t>
            </a:r>
            <a:r>
              <a:rPr lang="ro-RO" altLang="en-US" b="1" i="1" dirty="0" err="1">
                <a:effectLst>
                  <a:outerShdw blurRad="38100" dist="38100" dir="2700000" algn="tl">
                    <a:srgbClr val="000000">
                      <a:alpha val="43137"/>
                    </a:srgbClr>
                  </a:outerShdw>
                </a:effectLst>
                <a:latin typeface="Arial" charset="0"/>
                <a:cs typeface="Arial" charset="0"/>
              </a:rPr>
              <a:t>agenţi</a:t>
            </a:r>
            <a:r>
              <a:rPr lang="ro-RO" altLang="en-US" b="1" i="1" dirty="0">
                <a:effectLst>
                  <a:outerShdw blurRad="38100" dist="38100" dir="2700000" algn="tl">
                    <a:srgbClr val="000000">
                      <a:alpha val="43137"/>
                    </a:srgbClr>
                  </a:outerShdw>
                </a:effectLst>
                <a:latin typeface="Arial" charset="0"/>
                <a:cs typeface="Arial" charset="0"/>
              </a:rPr>
              <a:t> </a:t>
            </a:r>
            <a:r>
              <a:rPr lang="ro-RO" altLang="en-US" i="1" dirty="0" err="1">
                <a:effectLst>
                  <a:outerShdw blurRad="38100" dist="38100" dir="2700000" algn="tl">
                    <a:srgbClr val="000000">
                      <a:alpha val="43137"/>
                    </a:srgbClr>
                  </a:outerShdw>
                </a:effectLst>
                <a:latin typeface="Arial" charset="0"/>
                <a:cs typeface="Arial" charset="0"/>
              </a:rPr>
              <a:t>mutaţi</a:t>
            </a:r>
            <a:r>
              <a:rPr lang="ro-RO" altLang="en-US" i="1" dirty="0">
                <a:effectLst>
                  <a:outerShdw blurRad="38100" dist="38100" dir="2700000" algn="tl">
                    <a:srgbClr val="000000">
                      <a:alpha val="43137"/>
                    </a:srgbClr>
                  </a:outerShdw>
                </a:effectLst>
                <a:latin typeface="Arial" charset="0"/>
                <a:cs typeface="Arial" charset="0"/>
              </a:rPr>
              <a:t>, la cerere, de la diferite </a:t>
            </a:r>
            <a:r>
              <a:rPr lang="ro-RO" altLang="en-US" i="1" dirty="0" err="1">
                <a:effectLst>
                  <a:outerShdw blurRad="38100" dist="38100" dir="2700000" algn="tl">
                    <a:srgbClr val="000000">
                      <a:alpha val="43137"/>
                    </a:srgbClr>
                  </a:outerShdw>
                </a:effectLst>
                <a:latin typeface="Arial" charset="0"/>
                <a:cs typeface="Arial" charset="0"/>
              </a:rPr>
              <a:t>unităţi</a:t>
            </a:r>
            <a:endParaRPr lang="ro-RO" altLang="en-US" i="1" dirty="0">
              <a:effectLst>
                <a:outerShdw blurRad="38100" dist="38100" dir="2700000" algn="tl">
                  <a:srgbClr val="000000">
                    <a:alpha val="43137"/>
                  </a:srgbClr>
                </a:outerShdw>
              </a:effectLst>
              <a:latin typeface="Arial" charset="0"/>
              <a:cs typeface="Arial" charset="0"/>
            </a:endParaRPr>
          </a:p>
          <a:p>
            <a:pPr algn="ctr">
              <a:buFont typeface="Wingdings" pitchFamily="2" charset="2"/>
              <a:buChar char="ü"/>
            </a:pPr>
            <a:endParaRPr lang="ro-RO" altLang="en-US" i="1" dirty="0">
              <a:effectLst>
                <a:outerShdw blurRad="38100" dist="38100" dir="2700000" algn="tl">
                  <a:srgbClr val="000000">
                    <a:alpha val="43137"/>
                  </a:srgbClr>
                </a:outerShdw>
              </a:effectLst>
              <a:latin typeface="Arial" charset="0"/>
              <a:cs typeface="Arial" charset="0"/>
            </a:endParaRPr>
          </a:p>
          <a:p>
            <a:pPr algn="ctr">
              <a:buFont typeface="Wingdings" pitchFamily="2" charset="2"/>
              <a:buChar char="ü"/>
            </a:pPr>
            <a:r>
              <a:rPr lang="ro-RO" altLang="en-US" b="1" i="1" dirty="0">
                <a:effectLst>
                  <a:outerShdw blurRad="38100" dist="38100" dir="2700000" algn="tl">
                    <a:srgbClr val="000000">
                      <a:alpha val="43137"/>
                    </a:srgbClr>
                  </a:outerShdw>
                </a:effectLst>
                <a:latin typeface="Arial" charset="0"/>
                <a:cs typeface="Arial" charset="0"/>
              </a:rPr>
              <a:t>4 ofițeri </a:t>
            </a:r>
            <a:r>
              <a:rPr lang="ro-RO" altLang="en-US" i="1" dirty="0">
                <a:effectLst>
                  <a:outerShdw blurRad="38100" dist="38100" dir="2700000" algn="tl">
                    <a:srgbClr val="000000">
                      <a:alpha val="43137"/>
                    </a:srgbClr>
                  </a:outerShdw>
                </a:effectLst>
                <a:latin typeface="Arial" charset="0"/>
                <a:cs typeface="Arial" charset="0"/>
              </a:rPr>
              <a:t>și</a:t>
            </a:r>
            <a:r>
              <a:rPr lang="ro-RO" altLang="en-US" b="1" i="1" dirty="0">
                <a:effectLst>
                  <a:outerShdw blurRad="38100" dist="38100" dir="2700000" algn="tl">
                    <a:srgbClr val="000000">
                      <a:alpha val="43137"/>
                    </a:srgbClr>
                  </a:outerShdw>
                </a:effectLst>
                <a:latin typeface="Arial" charset="0"/>
                <a:cs typeface="Arial" charset="0"/>
              </a:rPr>
              <a:t> 53 agenți</a:t>
            </a:r>
            <a:r>
              <a:rPr lang="ro-RO" altLang="en-US" i="1" dirty="0">
                <a:effectLst>
                  <a:outerShdw blurRad="38100" dist="38100" dir="2700000" algn="tl">
                    <a:srgbClr val="000000">
                      <a:alpha val="43137"/>
                    </a:srgbClr>
                  </a:outerShdw>
                </a:effectLst>
                <a:latin typeface="Arial" charset="0"/>
                <a:cs typeface="Arial" charset="0"/>
              </a:rPr>
              <a:t>, încadrați prin concurs din sursă externă</a:t>
            </a:r>
          </a:p>
          <a:p>
            <a:endParaRPr lang="ro-RO" altLang="en-US" dirty="0"/>
          </a:p>
        </p:txBody>
      </p:sp>
      <p:sp>
        <p:nvSpPr>
          <p:cNvPr id="3" name="Slide Number Placeholder 2"/>
          <p:cNvSpPr>
            <a:spLocks noGrp="1"/>
          </p:cNvSpPr>
          <p:nvPr>
            <p:ph type="sldNum" sz="quarter" idx="12"/>
          </p:nvPr>
        </p:nvSpPr>
        <p:spPr/>
        <p:txBody>
          <a:bodyPr/>
          <a:lstStyle/>
          <a:p>
            <a:fld id="{B2DE8CB3-EDA8-4B07-B4EA-AA2642876B92}" type="slidenum">
              <a:rPr lang="en-US" smtClean="0"/>
              <a:t>50</a:t>
            </a:fld>
            <a:endParaRPr lang="en-US"/>
          </a:p>
        </p:txBody>
      </p:sp>
    </p:spTree>
    <p:extLst>
      <p:ext uri="{BB962C8B-B14F-4D97-AF65-F5344CB8AC3E}">
        <p14:creationId xmlns:p14="http://schemas.microsoft.com/office/powerpoint/2010/main" val="112223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10"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3000"/>
                            </p:stCondLst>
                            <p:childTnLst>
                              <p:par>
                                <p:cTn id="14" presetID="16" presetClass="entr" presetSubtype="21"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1750"/>
                                        <p:tgtEl>
                                          <p:spTgt spid="9"/>
                                        </p:tgtEl>
                                      </p:cBhvr>
                                    </p:animEffect>
                                  </p:childTnLst>
                                </p:cTn>
                              </p:par>
                            </p:childTnLst>
                          </p:cTn>
                        </p:par>
                        <p:par>
                          <p:cTn id="17" fill="hold">
                            <p:stCondLst>
                              <p:cond delay="4750"/>
                            </p:stCondLst>
                            <p:childTnLst>
                              <p:par>
                                <p:cTn id="18" presetID="21"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heel(1)">
                                      <p:cBhvr>
                                        <p:cTn id="20"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1006</TotalTime>
  <Words>2796</Words>
  <Application>Microsoft Office PowerPoint</Application>
  <PresentationFormat>Widescreen</PresentationFormat>
  <Paragraphs>487</Paragraphs>
  <Slides>50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Constantia</vt:lpstr>
      <vt:lpstr>Garamond</vt:lpstr>
      <vt:lpstr>Symbol</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Reevaluarea şi monitorizarea riscurilor asociate activităţilor sectorului operativ </vt:lpstr>
      <vt:lpstr>PowerPoint Presentation</vt:lpstr>
      <vt:lpstr>PowerPoint Presentation</vt:lpstr>
      <vt:lpstr>PowerPoint Presentation</vt:lpstr>
      <vt:lpstr>PowerPoint Presentation</vt:lpstr>
      <vt:lpstr>Profilarea penitenciarului în raport cu regimurile de executare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Cristina Enache</dc:creator>
  <cp:lastModifiedBy>Petru Iulian Iacob</cp:lastModifiedBy>
  <cp:revision>125</cp:revision>
  <cp:lastPrinted>2018-07-13T11:11:25Z</cp:lastPrinted>
  <dcterms:created xsi:type="dcterms:W3CDTF">2018-07-11T12:10:02Z</dcterms:created>
  <dcterms:modified xsi:type="dcterms:W3CDTF">2018-07-17T08:39:27Z</dcterms:modified>
</cp:coreProperties>
</file>